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2" r:id="rId2"/>
  </p:sldMasterIdLst>
  <p:notesMasterIdLst>
    <p:notesMasterId r:id="rId13"/>
  </p:notesMasterIdLst>
  <p:handoutMasterIdLst>
    <p:handoutMasterId r:id="rId14"/>
  </p:handoutMasterIdLst>
  <p:sldIdLst>
    <p:sldId id="392" r:id="rId3"/>
    <p:sldId id="431" r:id="rId4"/>
    <p:sldId id="455" r:id="rId5"/>
    <p:sldId id="448" r:id="rId6"/>
    <p:sldId id="447" r:id="rId7"/>
    <p:sldId id="451" r:id="rId8"/>
    <p:sldId id="452" r:id="rId9"/>
    <p:sldId id="404" r:id="rId10"/>
    <p:sldId id="454" r:id="rId11"/>
    <p:sldId id="453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buClr>
        <a:srgbClr val="003399"/>
      </a:buClr>
      <a:buChar char="•"/>
      <a:defRPr sz="11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003399"/>
      </a:buClr>
      <a:buChar char="•"/>
      <a:defRPr sz="11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003399"/>
      </a:buClr>
      <a:buChar char="•"/>
      <a:defRPr sz="11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003399"/>
      </a:buClr>
      <a:buChar char="•"/>
      <a:defRPr sz="11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003399"/>
      </a:buClr>
      <a:buChar char="•"/>
      <a:defRPr sz="11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mplate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00FF"/>
    <a:srgbClr val="000099"/>
    <a:srgbClr val="FF6600"/>
    <a:srgbClr val="FFFF00"/>
    <a:srgbClr val="FF0000"/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538" autoAdjust="0"/>
    <p:restoredTop sz="98146" autoAdjust="0"/>
  </p:normalViewPr>
  <p:slideViewPr>
    <p:cSldViewPr snapToGrid="0">
      <p:cViewPr>
        <p:scale>
          <a:sx n="75" d="100"/>
          <a:sy n="75" d="100"/>
        </p:scale>
        <p:origin x="-492" y="-78"/>
      </p:cViewPr>
      <p:guideLst>
        <p:guide orient="horz" pos="660"/>
        <p:guide orient="horz" pos="3233"/>
        <p:guide orient="horz" pos="799"/>
        <p:guide orient="horz" pos="1257"/>
        <p:guide orient="horz" pos="3491"/>
        <p:guide orient="horz" pos="969"/>
        <p:guide orient="horz" pos="1064"/>
        <p:guide pos="3063"/>
        <p:guide pos="2984"/>
        <p:guide pos="1247"/>
        <p:guide pos="128"/>
        <p:guide pos="57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fld id="{137A7906-100E-4CA6-862F-5D332CE0A84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9" rIns="91356" bIns="4567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fld id="{694A950D-AC44-4803-83E7-657445CA6F3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7CD68-0190-4C38-9AB6-D4227453209F}" type="slidenum">
              <a:rPr lang="en-GB"/>
              <a:pPr/>
              <a:t>1</a:t>
            </a:fld>
            <a:endParaRPr lang="en-GB"/>
          </a:p>
        </p:txBody>
      </p:sp>
      <p:sp>
        <p:nvSpPr>
          <p:cNvPr id="2418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64B86-FE30-4E32-88A5-FAFD8753B3AF}" type="slidenum">
              <a:rPr lang="en-GB"/>
              <a:pPr/>
              <a:t>2</a:t>
            </a:fld>
            <a:endParaRPr lang="en-GB"/>
          </a:p>
        </p:txBody>
      </p:sp>
      <p:sp>
        <p:nvSpPr>
          <p:cNvPr id="2502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30" name="Rectangle 22"/>
          <p:cNvSpPr>
            <a:spLocks noChangeArrowheads="1"/>
          </p:cNvSpPr>
          <p:nvPr/>
        </p:nvSpPr>
        <p:spPr bwMode="auto">
          <a:xfrm>
            <a:off x="1116013" y="431800"/>
            <a:ext cx="734218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800">
                <a:solidFill>
                  <a:schemeClr val="tx2"/>
                </a:solidFill>
              </a:rPr>
              <a:t>The Russell Group of Universities</a:t>
            </a:r>
          </a:p>
        </p:txBody>
      </p:sp>
      <p:sp>
        <p:nvSpPr>
          <p:cNvPr id="2142231" name="Rectangle 23"/>
          <p:cNvSpPr>
            <a:spLocks noChangeArrowheads="1"/>
          </p:cNvSpPr>
          <p:nvPr/>
        </p:nvSpPr>
        <p:spPr bwMode="auto">
          <a:xfrm>
            <a:off x="395288" y="1447800"/>
            <a:ext cx="8424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None/>
            </a:pPr>
            <a:endParaRPr lang="en-US" sz="2400">
              <a:latin typeface="Verdana" pitchFamily="34" charset="0"/>
            </a:endParaRPr>
          </a:p>
        </p:txBody>
      </p:sp>
      <p:sp>
        <p:nvSpPr>
          <p:cNvPr id="21422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>
                <a:latin typeface="+mn-lt"/>
              </a:defRPr>
            </a:lvl1pPr>
          </a:lstStyle>
          <a:p>
            <a:r>
              <a:rPr lang="en-US"/>
              <a:t>Date </a:t>
            </a:r>
            <a:endParaRPr lang="en-GB"/>
          </a:p>
        </p:txBody>
      </p:sp>
      <p:sp>
        <p:nvSpPr>
          <p:cNvPr id="21422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 b="0">
                <a:latin typeface="+mn-lt"/>
              </a:defRPr>
            </a:lvl1pPr>
          </a:lstStyle>
          <a:p>
            <a:r>
              <a:rPr lang="en-US"/>
              <a:t>Security or title - use View/Header and Footer to edit this area</a:t>
            </a:r>
          </a:p>
        </p:txBody>
      </p:sp>
      <p:sp>
        <p:nvSpPr>
          <p:cNvPr id="2142234" name="Rectangle 2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D50A64-C04F-4F96-BE3F-A43A81AEB2E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142235" name="Line 27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42236" name="Line 28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142237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142237" r:id="rId3" imgW="0" imgH="0" progId="PowerPoint.Show.8">
              <p:embed/>
            </p:oleObj>
          </a:graphicData>
        </a:graphic>
      </p:graphicFrame>
      <p:pic>
        <p:nvPicPr>
          <p:cNvPr id="2142238" name="Picture 30" descr="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050" y="142875"/>
            <a:ext cx="863600" cy="863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3E21D2-1682-4CB2-8698-225CDA3DAB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6488" y="165100"/>
            <a:ext cx="1954212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65100"/>
            <a:ext cx="5710238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683595-184A-483D-B1A4-FCAD4E45A4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989E1-FCA6-4D52-91B8-9847EA2E5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7FD99-E3B4-435F-A6D1-91FD82967A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3E8ED-FC59-41B6-A683-B01551E04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D1422-614E-470F-B9A4-4B54A2844A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FF9AC-A391-4F17-8FD4-9EE5C63D8E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AF76E-2EC0-4677-BBE5-D28BDE8489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F13C5-7982-4160-B349-356DAEAB4F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D61AF-0375-4618-9DE6-D9A2E9DA95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7D7ACC-7C12-42CE-8DA1-B38C3EF917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CBEBE-774B-4BFC-8A62-E67795D194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B3735-3E41-46C8-A61D-577B3FF349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Date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96C11-CAB7-4302-B55C-2ABD3AC22E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8A97F0-F5CC-47B0-860D-26704F4DE4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335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3335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3A2DB0-598F-4865-8765-6DD94313F4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D49542-2C5A-4AFD-944E-635823CBD0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3CD2DB-948E-400C-8B4C-441C1147C1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373D86-6A8A-4B8F-A53F-FCBCD7C3AC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238051-CB99-47C0-87BC-9D63E0AA35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423480-F74D-4F12-89F7-609327AB99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65100"/>
            <a:ext cx="73421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Verdana 20 / bold</a:t>
            </a:r>
            <a:br>
              <a:rPr lang="en-GB" smtClean="0"/>
            </a:br>
            <a:r>
              <a:rPr lang="en-GB" smtClean="0"/>
              <a:t>Line 2</a:t>
            </a:r>
          </a:p>
        </p:txBody>
      </p:sp>
      <p:sp>
        <p:nvSpPr>
          <p:cNvPr id="214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3335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41191" name="Line 7"/>
          <p:cNvSpPr>
            <a:spLocks noChangeShapeType="1"/>
          </p:cNvSpPr>
          <p:nvPr/>
        </p:nvSpPr>
        <p:spPr bwMode="auto">
          <a:xfrm>
            <a:off x="0" y="850900"/>
            <a:ext cx="91440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41193" name="Rectangle 9"/>
          <p:cNvSpPr>
            <a:spLocks noChangeArrowheads="1"/>
          </p:cNvSpPr>
          <p:nvPr/>
        </p:nvSpPr>
        <p:spPr bwMode="auto">
          <a:xfrm>
            <a:off x="7812088" y="0"/>
            <a:ext cx="1081087" cy="981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4119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+mn-lt"/>
              </a:defRPr>
            </a:lvl1pPr>
          </a:lstStyle>
          <a:p>
            <a:fld id="{0B83A0CC-9EBF-4063-B03A-D0342AB9058C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2141197" name="Picture 13" descr="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43900" y="38100"/>
            <a:ext cx="749300" cy="749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o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»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3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50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503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r>
              <a:rPr lang="en-GB"/>
              <a:t>Date </a:t>
            </a:r>
          </a:p>
        </p:txBody>
      </p:sp>
      <p:sp>
        <p:nvSpPr>
          <p:cNvPr id="2503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r>
              <a:rPr lang="en-GB"/>
              <a:t>Security or title - use View/Header and Footer to edit this area</a:t>
            </a:r>
          </a:p>
        </p:txBody>
      </p:sp>
      <p:sp>
        <p:nvSpPr>
          <p:cNvPr id="2503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fld id="{537451A0-82F3-4E9F-9EEE-0D7CC337AF7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946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400" b="1">
                <a:latin typeface="Arial" charset="0"/>
              </a:rPr>
              <a:t/>
            </a:r>
            <a:br>
              <a:rPr lang="en-GB" sz="2400" b="1">
                <a:latin typeface="Arial" charset="0"/>
              </a:rPr>
            </a:br>
            <a:r>
              <a:rPr lang="en-GB" sz="2400" b="1">
                <a:latin typeface="Arial" charset="0"/>
              </a:rPr>
              <a:t>World-class institutions: the national and international picture</a:t>
            </a:r>
            <a:endParaRPr lang="en-US" sz="2400" b="1">
              <a:latin typeface="Arial" charset="0"/>
            </a:endParaRPr>
          </a:p>
        </p:txBody>
      </p:sp>
      <p:sp>
        <p:nvSpPr>
          <p:cNvPr id="2386950" name="Text Box 6"/>
          <p:cNvSpPr txBox="1">
            <a:spLocks noChangeArrowheads="1"/>
          </p:cNvSpPr>
          <p:nvPr/>
        </p:nvSpPr>
        <p:spPr bwMode="auto">
          <a:xfrm>
            <a:off x="2197100" y="4343400"/>
            <a:ext cx="47498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algn="ctr">
              <a:buFontTx/>
              <a:buNone/>
            </a:pPr>
            <a:r>
              <a:rPr lang="en-GB" sz="1800" b="0">
                <a:latin typeface="Verdana" pitchFamily="34" charset="0"/>
              </a:rPr>
              <a:t>Dr Wendy Piatt</a:t>
            </a:r>
          </a:p>
          <a:p>
            <a:pPr algn="ctr">
              <a:buFontTx/>
              <a:buNone/>
            </a:pPr>
            <a:r>
              <a:rPr lang="en-GB" sz="1800" b="0">
                <a:latin typeface="Verdana" pitchFamily="34" charset="0"/>
              </a:rPr>
              <a:t>Director General of The Russell Group </a:t>
            </a:r>
            <a:endParaRPr lang="en-US" sz="1800" b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EBB1B-8192-420D-B36F-3DDCEC5140FB}" type="slidenum">
              <a:rPr lang="en-GB"/>
              <a:pPr/>
              <a:t>10</a:t>
            </a:fld>
            <a:endParaRPr lang="en-GB"/>
          </a:p>
        </p:txBody>
      </p:sp>
      <p:sp>
        <p:nvSpPr>
          <p:cNvPr id="256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65100"/>
            <a:ext cx="7431088" cy="520700"/>
          </a:xfrm>
        </p:spPr>
        <p:txBody>
          <a:bodyPr/>
          <a:lstStyle/>
          <a:p>
            <a:r>
              <a:rPr lang="en-GB" sz="1800"/>
              <a:t>World-class universities – implications for Scotland and the UK</a:t>
            </a:r>
            <a:endParaRPr lang="en-US" sz="1800"/>
          </a:p>
        </p:txBody>
      </p:sp>
      <p:sp>
        <p:nvSpPr>
          <p:cNvPr id="2568196" name="AutoShape 4"/>
          <p:cNvSpPr>
            <a:spLocks noChangeArrowheads="1"/>
          </p:cNvSpPr>
          <p:nvPr/>
        </p:nvSpPr>
        <p:spPr bwMode="auto">
          <a:xfrm>
            <a:off x="188913" y="968375"/>
            <a:ext cx="8756650" cy="25765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457200" indent="-457200">
              <a:buFontTx/>
              <a:buNone/>
            </a:pPr>
            <a:r>
              <a:rPr lang="en-GB" sz="1400">
                <a:latin typeface="Verdana" pitchFamily="34" charset="0"/>
              </a:rPr>
              <a:t>In order to ensure that the UK continues to benefit from world-class universities we should</a:t>
            </a:r>
            <a:r>
              <a:rPr lang="en-GB" sz="1400" b="0">
                <a:latin typeface="Verdana" pitchFamily="34" charset="0"/>
              </a:rPr>
              <a:t>:</a:t>
            </a:r>
          </a:p>
          <a:p>
            <a:pPr marL="457200" indent="-457200"/>
            <a:r>
              <a:rPr lang="en-GB" sz="1400" b="0">
                <a:latin typeface="Verdana" pitchFamily="34" charset="0"/>
              </a:rPr>
              <a:t>Ensure </a:t>
            </a:r>
            <a:r>
              <a:rPr lang="en-GB" sz="1400">
                <a:latin typeface="Verdana" pitchFamily="34" charset="0"/>
              </a:rPr>
              <a:t>adequate funding of </a:t>
            </a:r>
            <a:r>
              <a:rPr lang="en-GB" sz="1400" b="0">
                <a:latin typeface="Verdana" pitchFamily="34" charset="0"/>
              </a:rPr>
              <a:t>our leading research-intensive universities: </a:t>
            </a:r>
            <a:r>
              <a:rPr lang="en-GB" sz="1400">
                <a:latin typeface="Verdana" pitchFamily="34" charset="0"/>
              </a:rPr>
              <a:t>Increase total investment</a:t>
            </a:r>
            <a:r>
              <a:rPr lang="en-GB" sz="1400" b="0">
                <a:latin typeface="Verdana" pitchFamily="34" charset="0"/>
              </a:rPr>
              <a:t> (public and private) in research and teaching to internationally competitive levels. (Will new funding arrangements in Scotland achieve this?)</a:t>
            </a:r>
          </a:p>
          <a:p>
            <a:pPr marL="457200" indent="-457200"/>
            <a:r>
              <a:rPr lang="en-GB" sz="1400" b="0">
                <a:latin typeface="Verdana" pitchFamily="34" charset="0"/>
              </a:rPr>
              <a:t>Maintain a </a:t>
            </a:r>
            <a:r>
              <a:rPr lang="en-GB" sz="1400">
                <a:latin typeface="Verdana" pitchFamily="34" charset="0"/>
              </a:rPr>
              <a:t>regulatory environment</a:t>
            </a:r>
            <a:r>
              <a:rPr lang="en-GB" sz="1400" b="0">
                <a:latin typeface="Verdana" pitchFamily="34" charset="0"/>
              </a:rPr>
              <a:t> (including policies for education, science, immigration, trade and taxation) which enables universities to compete internationally.  </a:t>
            </a:r>
          </a:p>
          <a:p>
            <a:pPr marL="457200" indent="-457200"/>
            <a:r>
              <a:rPr lang="en-GB" sz="1400" b="0">
                <a:latin typeface="Verdana" pitchFamily="34" charset="0"/>
              </a:rPr>
              <a:t>Continue to improve efficiency and management, safeguard </a:t>
            </a:r>
            <a:r>
              <a:rPr lang="en-GB" sz="1400">
                <a:latin typeface="Verdana" pitchFamily="34" charset="0"/>
              </a:rPr>
              <a:t>institutional and academic autonomy</a:t>
            </a:r>
            <a:r>
              <a:rPr lang="en-GB" sz="1400" b="0">
                <a:latin typeface="Verdana" pitchFamily="34" charset="0"/>
              </a:rPr>
              <a:t>, whilst also ensuring </a:t>
            </a:r>
            <a:r>
              <a:rPr lang="en-GB" sz="1400">
                <a:latin typeface="Verdana" pitchFamily="34" charset="0"/>
              </a:rPr>
              <a:t>proper use of public funds</a:t>
            </a:r>
            <a:r>
              <a:rPr lang="en-GB" sz="1400" b="0">
                <a:latin typeface="Verdana" pitchFamily="34" charset="0"/>
              </a:rPr>
              <a:t>.</a:t>
            </a:r>
            <a:r>
              <a:rPr lang="en-GB" sz="1200" b="0">
                <a:latin typeface="Verdana" pitchFamily="34" charset="0"/>
              </a:rPr>
              <a:t>  </a:t>
            </a:r>
          </a:p>
        </p:txBody>
      </p:sp>
      <p:sp>
        <p:nvSpPr>
          <p:cNvPr id="2568198" name="AutoShape 6"/>
          <p:cNvSpPr>
            <a:spLocks noChangeArrowheads="1"/>
          </p:cNvSpPr>
          <p:nvPr/>
        </p:nvSpPr>
        <p:spPr bwMode="auto">
          <a:xfrm>
            <a:off x="157163" y="3644900"/>
            <a:ext cx="8828087" cy="293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457200" indent="-457200">
              <a:buFontTx/>
              <a:buNone/>
            </a:pPr>
            <a:r>
              <a:rPr lang="en-GB" sz="1400">
                <a:latin typeface="Verdana" pitchFamily="34" charset="0"/>
              </a:rPr>
              <a:t>To safeguard the UK’s world-class universities the Russell Group is committed to:</a:t>
            </a:r>
            <a:r>
              <a:rPr lang="en-GB" sz="1400" b="0">
                <a:latin typeface="Verdana" pitchFamily="34" charset="0"/>
              </a:rPr>
              <a:t> </a:t>
            </a:r>
          </a:p>
          <a:p>
            <a:pPr marL="457200" indent="-457200"/>
            <a:r>
              <a:rPr lang="en-GB" sz="1400" b="0">
                <a:latin typeface="Verdana" pitchFamily="34" charset="0"/>
              </a:rPr>
              <a:t>Maintaining the </a:t>
            </a:r>
            <a:r>
              <a:rPr lang="en-GB" sz="1400">
                <a:latin typeface="Verdana" pitchFamily="34" charset="0"/>
              </a:rPr>
              <a:t>highest international standards of higher education and research. </a:t>
            </a:r>
            <a:endParaRPr lang="en-GB" sz="1400" b="0">
              <a:latin typeface="Verdana" pitchFamily="34" charset="0"/>
            </a:endParaRPr>
          </a:p>
          <a:p>
            <a:pPr marL="457200" indent="-457200"/>
            <a:r>
              <a:rPr lang="en-GB" sz="1400" b="0">
                <a:latin typeface="Verdana" pitchFamily="34" charset="0"/>
              </a:rPr>
              <a:t>Being</a:t>
            </a:r>
            <a:r>
              <a:rPr lang="en-GB" sz="1400">
                <a:latin typeface="Verdana" pitchFamily="34" charset="0"/>
              </a:rPr>
              <a:t> attractive and accessible</a:t>
            </a:r>
            <a:r>
              <a:rPr lang="en-GB" sz="1400" b="0">
                <a:latin typeface="Verdana" pitchFamily="34" charset="0"/>
              </a:rPr>
              <a:t> to</a:t>
            </a:r>
            <a:r>
              <a:rPr lang="en-GB" sz="1400">
                <a:latin typeface="Verdana" pitchFamily="34" charset="0"/>
              </a:rPr>
              <a:t> </a:t>
            </a:r>
            <a:r>
              <a:rPr lang="en-GB" sz="1400" b="0">
                <a:latin typeface="Verdana" pitchFamily="34" charset="0"/>
              </a:rPr>
              <a:t>the</a:t>
            </a:r>
            <a:r>
              <a:rPr lang="en-GB" sz="1400">
                <a:latin typeface="Verdana" pitchFamily="34" charset="0"/>
              </a:rPr>
              <a:t> most talented people </a:t>
            </a:r>
            <a:r>
              <a:rPr lang="en-GB" sz="1400" b="0">
                <a:latin typeface="Verdana" pitchFamily="34" charset="0"/>
              </a:rPr>
              <a:t>in the UK and internationally.  (Support from Government for international scholarships is important)</a:t>
            </a:r>
          </a:p>
          <a:p>
            <a:pPr marL="457200" indent="-457200"/>
            <a:r>
              <a:rPr lang="en-GB" sz="1400" b="0">
                <a:latin typeface="Verdana" pitchFamily="34" charset="0"/>
              </a:rPr>
              <a:t>Engaging with others to maximise the </a:t>
            </a:r>
            <a:r>
              <a:rPr lang="en-GB" sz="1400">
                <a:latin typeface="Verdana" pitchFamily="34" charset="0"/>
              </a:rPr>
              <a:t>benefits to the UK economy and society</a:t>
            </a:r>
            <a:r>
              <a:rPr lang="en-GB" sz="1400" b="0">
                <a:latin typeface="Verdana" pitchFamily="34" charset="0"/>
              </a:rPr>
              <a:t> of ground-breaking research and innovation.  (eg Translational Medicine Research Collab.)</a:t>
            </a:r>
          </a:p>
          <a:p>
            <a:pPr marL="457200" indent="-457200"/>
            <a:r>
              <a:rPr lang="en-GB" sz="1400">
                <a:latin typeface="Verdana" pitchFamily="34" charset="0"/>
              </a:rPr>
              <a:t>Collaboration and partnership</a:t>
            </a:r>
            <a:r>
              <a:rPr lang="en-GB" sz="1400" b="0">
                <a:latin typeface="Verdana" pitchFamily="34" charset="0"/>
              </a:rPr>
              <a:t> with other leading </a:t>
            </a:r>
            <a:r>
              <a:rPr lang="en-GB" sz="1400">
                <a:latin typeface="Verdana" pitchFamily="34" charset="0"/>
              </a:rPr>
              <a:t>global players</a:t>
            </a:r>
            <a:r>
              <a:rPr lang="en-GB" sz="1400" b="0">
                <a:latin typeface="Verdana" pitchFamily="34" charset="0"/>
              </a:rPr>
              <a:t> in higher education and research (Edinburgh and Glasgow have bilateral partnerships with several hundred universities worldwide and are members of international groups of research universities:  Universitas 21, LERU, IRUN).</a:t>
            </a:r>
            <a:endParaRPr lang="en-US" sz="12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3952F-A551-4506-ABDD-64483FC6E345}" type="slidenum">
              <a:rPr lang="en-GB"/>
              <a:pPr/>
              <a:t>2</a:t>
            </a:fld>
            <a:endParaRPr lang="en-GB"/>
          </a:p>
        </p:txBody>
      </p:sp>
      <p:sp>
        <p:nvSpPr>
          <p:cNvPr id="250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101600"/>
            <a:ext cx="9055100" cy="520700"/>
          </a:xfrm>
        </p:spPr>
        <p:txBody>
          <a:bodyPr/>
          <a:lstStyle/>
          <a:p>
            <a:pPr>
              <a:tabLst>
                <a:tab pos="6184900" algn="l"/>
              </a:tabLst>
            </a:pPr>
            <a:r>
              <a:rPr lang="en-GB"/>
              <a:t>The Russell Group of Universities</a:t>
            </a:r>
            <a:endParaRPr lang="en-US"/>
          </a:p>
        </p:txBody>
      </p:sp>
      <p:sp>
        <p:nvSpPr>
          <p:cNvPr id="250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03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/>
              <a:t>University of Birmingham 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Bristol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Cambridge</a:t>
            </a:r>
          </a:p>
          <a:p>
            <a:pPr>
              <a:lnSpc>
                <a:spcPct val="90000"/>
              </a:lnSpc>
            </a:pPr>
            <a:r>
              <a:rPr lang="en-US" sz="1600" b="1"/>
              <a:t>Cardiff University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Edinburgh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Glasgow</a:t>
            </a:r>
          </a:p>
          <a:p>
            <a:pPr>
              <a:lnSpc>
                <a:spcPct val="90000"/>
              </a:lnSpc>
            </a:pPr>
            <a:r>
              <a:rPr lang="en-US" sz="1600" b="1"/>
              <a:t>Imperial College London</a:t>
            </a:r>
          </a:p>
          <a:p>
            <a:pPr>
              <a:lnSpc>
                <a:spcPct val="90000"/>
              </a:lnSpc>
            </a:pPr>
            <a:r>
              <a:rPr lang="en-US" sz="1600" b="1"/>
              <a:t>King’s College London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Leeds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Liverpool</a:t>
            </a:r>
          </a:p>
          <a:p>
            <a:pPr>
              <a:lnSpc>
                <a:spcPct val="90000"/>
              </a:lnSpc>
            </a:pPr>
            <a:r>
              <a:rPr lang="en-US" sz="1600" b="1"/>
              <a:t>London School of Economics and Political Science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Manchester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Newcastle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Nottingham</a:t>
            </a:r>
          </a:p>
          <a:p>
            <a:pPr>
              <a:lnSpc>
                <a:spcPct val="90000"/>
              </a:lnSpc>
            </a:pPr>
            <a:r>
              <a:rPr lang="en-US" sz="1600" b="1"/>
              <a:t>Queen’s University Belfast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Oxford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Sheffield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Southampton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College London</a:t>
            </a:r>
          </a:p>
          <a:p>
            <a:pPr>
              <a:lnSpc>
                <a:spcPct val="90000"/>
              </a:lnSpc>
            </a:pPr>
            <a:r>
              <a:rPr lang="en-US" sz="1600" b="1"/>
              <a:t>University of Warwick</a:t>
            </a:r>
          </a:p>
        </p:txBody>
      </p:sp>
      <p:pic>
        <p:nvPicPr>
          <p:cNvPr id="2500612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2150" y="1384300"/>
            <a:ext cx="1797050" cy="179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D1181-F4E4-45C3-ACE2-FED9E9D8E16D}" type="slidenum">
              <a:rPr lang="en-GB"/>
              <a:pPr/>
              <a:t>3</a:t>
            </a:fld>
            <a:endParaRPr lang="en-GB"/>
          </a:p>
        </p:txBody>
      </p:sp>
      <p:sp>
        <p:nvSpPr>
          <p:cNvPr id="257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Characteristics of world-class universities </a:t>
            </a:r>
            <a:endParaRPr lang="en-US"/>
          </a:p>
        </p:txBody>
      </p:sp>
      <p:sp>
        <p:nvSpPr>
          <p:cNvPr id="2572293" name="AutoShape 5"/>
          <p:cNvSpPr>
            <a:spLocks noChangeArrowheads="1"/>
          </p:cNvSpPr>
          <p:nvPr/>
        </p:nvSpPr>
        <p:spPr bwMode="auto">
          <a:xfrm>
            <a:off x="152400" y="912813"/>
            <a:ext cx="8802688" cy="5405437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457200" indent="-457200">
              <a:buFontTx/>
              <a:buNone/>
            </a:pPr>
            <a:r>
              <a:rPr lang="en-GB" sz="1400">
                <a:latin typeface="Verdana" pitchFamily="34" charset="0"/>
              </a:rPr>
              <a:t>Research-intensive, with high levels of research excellence</a:t>
            </a:r>
          </a:p>
          <a:p>
            <a:pPr marL="457200" indent="-457200"/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Scotland’s research is strongest in the world</a:t>
            </a:r>
            <a:r>
              <a:rPr lang="en-US" sz="1400" b="0">
                <a:solidFill>
                  <a:srgbClr val="000000"/>
                </a:solidFill>
                <a:latin typeface="Verdana" pitchFamily="34" charset="0"/>
              </a:rPr>
              <a:t>, in terms of citations relative to GDP.</a:t>
            </a:r>
            <a:r>
              <a:rPr lang="en-US" sz="1400" b="0" baseline="30000">
                <a:solidFill>
                  <a:srgbClr val="000000"/>
                </a:solidFill>
                <a:latin typeface="Verdana" pitchFamily="34" charset="0"/>
              </a:rPr>
              <a:t>1  </a:t>
            </a:r>
            <a:r>
              <a:rPr lang="en-US" sz="1400" b="0">
                <a:solidFill>
                  <a:srgbClr val="000000"/>
                </a:solidFill>
                <a:latin typeface="Verdana" pitchFamily="34" charset="0"/>
              </a:rPr>
              <a:t>The </a:t>
            </a:r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UK </a:t>
            </a:r>
            <a:r>
              <a:rPr lang="en-US" sz="1400" b="0">
                <a:solidFill>
                  <a:srgbClr val="000000"/>
                </a:solidFill>
                <a:latin typeface="Verdana" pitchFamily="34" charset="0"/>
              </a:rPr>
              <a:t>ranks</a:t>
            </a:r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 second after US </a:t>
            </a:r>
            <a:r>
              <a:rPr lang="en-US" sz="1400" b="0">
                <a:solidFill>
                  <a:srgbClr val="000000"/>
                </a:solidFill>
                <a:latin typeface="Verdana" pitchFamily="34" charset="0"/>
              </a:rPr>
              <a:t>in total</a:t>
            </a:r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 publications and citations.</a:t>
            </a:r>
            <a:r>
              <a:rPr lang="en-US" sz="1400" b="0" baseline="30000">
                <a:solidFill>
                  <a:srgbClr val="000000"/>
                </a:solidFill>
                <a:latin typeface="Verdana" pitchFamily="34" charset="0"/>
              </a:rPr>
              <a:t>2</a:t>
            </a:r>
          </a:p>
          <a:p>
            <a:pPr marL="457200" indent="-457200"/>
            <a:r>
              <a:rPr lang="en-GB" sz="1400" b="0">
                <a:solidFill>
                  <a:srgbClr val="000000"/>
                </a:solidFill>
                <a:latin typeface="Verdana" pitchFamily="34" charset="0"/>
              </a:rPr>
              <a:t>The </a:t>
            </a:r>
            <a:r>
              <a:rPr lang="en-GB" sz="1400">
                <a:solidFill>
                  <a:srgbClr val="000000"/>
                </a:solidFill>
                <a:latin typeface="Verdana" pitchFamily="34" charset="0"/>
              </a:rPr>
              <a:t>Russell Group accounts for over 60 percent</a:t>
            </a:r>
            <a:r>
              <a:rPr lang="en-GB" sz="1400" b="0">
                <a:solidFill>
                  <a:srgbClr val="000000"/>
                </a:solidFill>
                <a:latin typeface="Verdana" pitchFamily="34" charset="0"/>
              </a:rPr>
              <a:t> of the </a:t>
            </a:r>
            <a:r>
              <a:rPr lang="en-GB" sz="1400">
                <a:solidFill>
                  <a:srgbClr val="000000"/>
                </a:solidFill>
                <a:latin typeface="Verdana" pitchFamily="34" charset="0"/>
              </a:rPr>
              <a:t>highest rated research</a:t>
            </a:r>
            <a:r>
              <a:rPr lang="en-GB" sz="1400" b="0">
                <a:latin typeface="Verdana" pitchFamily="34" charset="0"/>
              </a:rPr>
              <a:t>, and the </a:t>
            </a:r>
            <a:r>
              <a:rPr lang="en-GB" sz="1400">
                <a:latin typeface="Verdana" pitchFamily="34" charset="0"/>
              </a:rPr>
              <a:t>majority of </a:t>
            </a:r>
            <a:r>
              <a:rPr lang="en-GB" sz="1400">
                <a:solidFill>
                  <a:srgbClr val="000000"/>
                </a:solidFill>
                <a:latin typeface="Verdana" pitchFamily="34" charset="0"/>
              </a:rPr>
              <a:t>all</a:t>
            </a:r>
            <a:r>
              <a:rPr lang="en-GB" sz="1400" b="0">
                <a:solidFill>
                  <a:srgbClr val="000000"/>
                </a:solidFill>
                <a:latin typeface="Verdana" pitchFamily="34" charset="0"/>
              </a:rPr>
              <a:t> public and privately-funded </a:t>
            </a:r>
            <a:r>
              <a:rPr lang="en-GB" sz="1400">
                <a:solidFill>
                  <a:srgbClr val="000000"/>
                </a:solidFill>
                <a:latin typeface="Verdana" pitchFamily="34" charset="0"/>
              </a:rPr>
              <a:t>research activity</a:t>
            </a:r>
            <a:r>
              <a:rPr lang="en-GB" sz="1400" b="0">
                <a:solidFill>
                  <a:srgbClr val="000000"/>
                </a:solidFill>
                <a:latin typeface="Verdana" pitchFamily="34" charset="0"/>
              </a:rPr>
              <a:t> in UK HE.</a:t>
            </a:r>
            <a:r>
              <a:rPr lang="en-GB" sz="1400" b="0" baseline="3000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GB" sz="1400" b="0">
                <a:solidFill>
                  <a:srgbClr val="000000"/>
                </a:solidFill>
                <a:latin typeface="Verdana" pitchFamily="34" charset="0"/>
              </a:rPr>
              <a:t>  </a:t>
            </a:r>
          </a:p>
          <a:p>
            <a:pPr marL="457200" indent="-457200">
              <a:buFontTx/>
              <a:buNone/>
            </a:pPr>
            <a:r>
              <a:rPr lang="en-GB" sz="1400">
                <a:latin typeface="Verdana" pitchFamily="34" charset="0"/>
              </a:rPr>
              <a:t>The highest quality of research-led teaching</a:t>
            </a:r>
          </a:p>
          <a:p>
            <a:pPr marL="457200" indent="-457200"/>
            <a:r>
              <a:rPr lang="en-GB" sz="1400">
                <a:latin typeface="Verdana" pitchFamily="34" charset="0"/>
              </a:rPr>
              <a:t>Non-completion </a:t>
            </a:r>
            <a:r>
              <a:rPr lang="en-GB" sz="1400" b="0">
                <a:latin typeface="Verdana" pitchFamily="34" charset="0"/>
              </a:rPr>
              <a:t>averages only </a:t>
            </a:r>
            <a:r>
              <a:rPr lang="en-GB" sz="1400">
                <a:latin typeface="Verdana" pitchFamily="34" charset="0"/>
              </a:rPr>
              <a:t>4% at Russell Group</a:t>
            </a:r>
            <a:r>
              <a:rPr lang="en-GB" sz="1400" b="0">
                <a:latin typeface="Verdana" pitchFamily="34" charset="0"/>
              </a:rPr>
              <a:t> universities</a:t>
            </a:r>
            <a:r>
              <a:rPr lang="en-GB" sz="1400" b="0" baseline="30000">
                <a:latin typeface="Verdana" pitchFamily="34" charset="0"/>
              </a:rPr>
              <a:t>4</a:t>
            </a:r>
            <a:r>
              <a:rPr lang="en-GB" sz="1400" b="0">
                <a:latin typeface="Verdana" pitchFamily="34" charset="0"/>
              </a:rPr>
              <a:t> and graduates enjoy</a:t>
            </a:r>
            <a:r>
              <a:rPr lang="en-US" sz="1400" b="0">
                <a:latin typeface="Verdana" pitchFamily="34" charset="0"/>
              </a:rPr>
              <a:t> an additional </a:t>
            </a:r>
            <a:r>
              <a:rPr lang="en-US" sz="1400">
                <a:latin typeface="Verdana" pitchFamily="34" charset="0"/>
              </a:rPr>
              <a:t>wage premium</a:t>
            </a:r>
            <a:r>
              <a:rPr lang="en-US" sz="1400" b="0">
                <a:latin typeface="Verdana" pitchFamily="34" charset="0"/>
              </a:rPr>
              <a:t> of around</a:t>
            </a:r>
            <a:r>
              <a:rPr lang="en-US" sz="1400">
                <a:latin typeface="Verdana" pitchFamily="34" charset="0"/>
              </a:rPr>
              <a:t> 10% </a:t>
            </a:r>
            <a:r>
              <a:rPr lang="en-US" sz="1400" b="0">
                <a:latin typeface="Verdana" pitchFamily="34" charset="0"/>
              </a:rPr>
              <a:t>over other UK graduates.</a:t>
            </a:r>
            <a:r>
              <a:rPr lang="en-US" sz="1400" b="0" baseline="30000">
                <a:latin typeface="Verdana" pitchFamily="34" charset="0"/>
              </a:rPr>
              <a:t>5</a:t>
            </a:r>
            <a:r>
              <a:rPr lang="en-US" sz="1400" b="0">
                <a:latin typeface="Verdana" pitchFamily="34" charset="0"/>
              </a:rPr>
              <a:t> </a:t>
            </a:r>
          </a:p>
          <a:p>
            <a:pPr marL="457200" indent="-457200">
              <a:buFontTx/>
              <a:buNone/>
            </a:pPr>
            <a:r>
              <a:rPr lang="en-US" sz="1400">
                <a:latin typeface="Verdana" pitchFamily="34" charset="0"/>
              </a:rPr>
              <a:t>Powerful drivers of innovation and economic development</a:t>
            </a:r>
          </a:p>
          <a:p>
            <a:pPr marL="457200" indent="-457200"/>
            <a:r>
              <a:rPr lang="en-GB" sz="1400" b="0">
                <a:latin typeface="Verdana" pitchFamily="34" charset="0"/>
              </a:rPr>
              <a:t>Russell Group universities have created over </a:t>
            </a:r>
            <a:r>
              <a:rPr lang="en-GB" sz="1400">
                <a:latin typeface="Verdana" pitchFamily="34" charset="0"/>
              </a:rPr>
              <a:t>400 successful spin-out companies.</a:t>
            </a:r>
            <a:r>
              <a:rPr lang="en-GB" sz="1400" b="0" baseline="30000">
                <a:latin typeface="Verdana" pitchFamily="34" charset="0"/>
              </a:rPr>
              <a:t>6</a:t>
            </a:r>
            <a:r>
              <a:rPr lang="en-US"/>
              <a:t> </a:t>
            </a:r>
            <a:r>
              <a:rPr lang="en-US" sz="1400" b="0">
                <a:latin typeface="Verdana" pitchFamily="34" charset="0"/>
              </a:rPr>
              <a:t>and</a:t>
            </a:r>
            <a:r>
              <a:rPr lang="en-US" sz="1400">
                <a:latin typeface="Verdana" pitchFamily="34" charset="0"/>
              </a:rPr>
              <a:t> Edinburgh and Glasgow </a:t>
            </a:r>
            <a:r>
              <a:rPr lang="en-US" sz="1400" b="0">
                <a:latin typeface="Verdana" pitchFamily="34" charset="0"/>
              </a:rPr>
              <a:t>have contract and collaborative</a:t>
            </a:r>
            <a:r>
              <a:rPr lang="en-US" sz="1400">
                <a:latin typeface="Verdana" pitchFamily="34" charset="0"/>
              </a:rPr>
              <a:t> research partnerships with business and industry</a:t>
            </a:r>
            <a:r>
              <a:rPr lang="en-US" sz="1400" b="0">
                <a:latin typeface="Verdana" pitchFamily="34" charset="0"/>
              </a:rPr>
              <a:t> valued at </a:t>
            </a:r>
            <a:r>
              <a:rPr lang="en-US" sz="1400">
                <a:latin typeface="Verdana" pitchFamily="34" charset="0"/>
              </a:rPr>
              <a:t>£65m</a:t>
            </a:r>
            <a:r>
              <a:rPr lang="en-US" sz="1400" b="0">
                <a:latin typeface="Verdana" pitchFamily="34" charset="0"/>
              </a:rPr>
              <a:t> per year</a:t>
            </a:r>
            <a:r>
              <a:rPr lang="en-GB" sz="1400" b="0" baseline="30000">
                <a:latin typeface="Verdana" pitchFamily="34" charset="0"/>
              </a:rPr>
              <a:t>7</a:t>
            </a:r>
            <a:r>
              <a:rPr lang="en-GB" sz="1400" b="0">
                <a:latin typeface="Verdana" pitchFamily="34" charset="0"/>
              </a:rPr>
              <a:t>.  </a:t>
            </a:r>
            <a:endParaRPr lang="en-GB" sz="1400" b="0" baseline="30000">
              <a:latin typeface="Verdana" pitchFamily="34" charset="0"/>
            </a:endParaRPr>
          </a:p>
          <a:p>
            <a:pPr marL="457200" indent="-457200">
              <a:buFontTx/>
              <a:buNone/>
            </a:pPr>
            <a:r>
              <a:rPr lang="en-GB" sz="1400">
                <a:latin typeface="Verdana" pitchFamily="34" charset="0"/>
              </a:rPr>
              <a:t>A strong commitment to community and society</a:t>
            </a:r>
          </a:p>
          <a:p>
            <a:pPr marL="457200" indent="-457200"/>
            <a:r>
              <a:rPr lang="en-GB" sz="1400" b="0">
                <a:latin typeface="Verdana" pitchFamily="34" charset="0"/>
              </a:rPr>
              <a:t>The Russell Group works hard to ensure that </a:t>
            </a:r>
            <a:r>
              <a:rPr lang="en-GB" sz="1400">
                <a:latin typeface="Verdana" pitchFamily="34" charset="0"/>
              </a:rPr>
              <a:t>talented students from every background</a:t>
            </a:r>
            <a:r>
              <a:rPr lang="en-GB" sz="1400" b="0">
                <a:latin typeface="Verdana" pitchFamily="34" charset="0"/>
              </a:rPr>
              <a:t> have the chance to benefit from HE. In England in 2008,</a:t>
            </a:r>
            <a:r>
              <a:rPr lang="en-US" sz="1400" b="0">
                <a:latin typeface="Verdana" pitchFamily="34" charset="0"/>
              </a:rPr>
              <a:t> additional fee income spent on </a:t>
            </a:r>
            <a:r>
              <a:rPr lang="en-US" sz="1400">
                <a:latin typeface="Verdana" pitchFamily="34" charset="0"/>
              </a:rPr>
              <a:t>bursaries and outreach</a:t>
            </a:r>
            <a:r>
              <a:rPr lang="en-US" sz="1400" b="0">
                <a:latin typeface="Verdana" pitchFamily="34" charset="0"/>
              </a:rPr>
              <a:t> averaged </a:t>
            </a:r>
            <a:r>
              <a:rPr lang="en-US" sz="1400">
                <a:latin typeface="Verdana" pitchFamily="34" charset="0"/>
              </a:rPr>
              <a:t>£2.8m</a:t>
            </a:r>
            <a:r>
              <a:rPr lang="en-US" sz="1400" b="0">
                <a:latin typeface="Verdana" pitchFamily="34" charset="0"/>
              </a:rPr>
              <a:t> per RG institution.</a:t>
            </a:r>
            <a:r>
              <a:rPr lang="en-US" sz="1400" b="0" baseline="30000">
                <a:latin typeface="Verdana" pitchFamily="34" charset="0"/>
              </a:rPr>
              <a:t>8 </a:t>
            </a:r>
          </a:p>
          <a:p>
            <a:pPr marL="457200" indent="-457200"/>
            <a:r>
              <a:rPr lang="en-GB" sz="1400" b="0">
                <a:latin typeface="Verdana" pitchFamily="34" charset="0"/>
              </a:rPr>
              <a:t>Our research and teaching supports society in addressing </a:t>
            </a:r>
            <a:r>
              <a:rPr lang="en-GB" sz="1400">
                <a:latin typeface="Verdana" pitchFamily="34" charset="0"/>
              </a:rPr>
              <a:t>medical, environmental and social challenges</a:t>
            </a:r>
            <a:r>
              <a:rPr lang="en-GB" sz="1400" b="0">
                <a:latin typeface="Verdana" pitchFamily="34" charset="0"/>
              </a:rPr>
              <a:t>, and in its understanding of </a:t>
            </a:r>
            <a:r>
              <a:rPr lang="en-GB" sz="1400">
                <a:latin typeface="Verdana" pitchFamily="34" charset="0"/>
              </a:rPr>
              <a:t>culture and the arts</a:t>
            </a:r>
            <a:r>
              <a:rPr lang="en-GB" sz="1400" b="0">
                <a:latin typeface="Verdana" pitchFamily="34" charset="0"/>
              </a:rPr>
              <a:t>. </a:t>
            </a:r>
          </a:p>
        </p:txBody>
      </p:sp>
      <p:sp>
        <p:nvSpPr>
          <p:cNvPr id="2572296" name="Text Box 8"/>
          <p:cNvSpPr txBox="1">
            <a:spLocks noChangeArrowheads="1"/>
          </p:cNvSpPr>
          <p:nvPr/>
        </p:nvSpPr>
        <p:spPr bwMode="auto">
          <a:xfrm>
            <a:off x="223838" y="6332538"/>
            <a:ext cx="8670925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>
              <a:buFontTx/>
              <a:buNone/>
            </a:pPr>
            <a:r>
              <a:rPr lang="en-US" b="0"/>
              <a:t>1. </a:t>
            </a:r>
            <a:r>
              <a:rPr lang="en-US" b="0" i="1"/>
              <a:t>New Horizons</a:t>
            </a:r>
            <a:r>
              <a:rPr lang="en-US" b="0"/>
              <a:t>, 2008; 2. DIUS, </a:t>
            </a:r>
            <a:r>
              <a:rPr lang="en-US" b="0" i="1"/>
              <a:t>International comparative performance of the UK Research Base</a:t>
            </a:r>
            <a:r>
              <a:rPr lang="en-US" b="0"/>
              <a:t>, 2008;</a:t>
            </a:r>
            <a:r>
              <a:rPr lang="en-US"/>
              <a:t> </a:t>
            </a:r>
            <a:r>
              <a:rPr lang="en-US" b="0"/>
              <a:t>3.</a:t>
            </a:r>
            <a:r>
              <a:rPr lang="en-US"/>
              <a:t> </a:t>
            </a:r>
            <a:r>
              <a:rPr lang="en-US" b="0" i="1"/>
              <a:t>RAE 2008, HESA, HE-BCI</a:t>
            </a:r>
            <a:r>
              <a:rPr lang="en-US" b="0"/>
              <a:t>; 4. </a:t>
            </a:r>
            <a:r>
              <a:rPr lang="en-US" b="0" i="1"/>
              <a:t>HESA</a:t>
            </a:r>
            <a:r>
              <a:rPr lang="en-US" b="0"/>
              <a:t>; 5. Chevalier &amp; Conlon, </a:t>
            </a:r>
            <a:r>
              <a:rPr lang="en-US" b="0" i="1"/>
              <a:t>Does it Pay to Attend a Prestigious University?,</a:t>
            </a:r>
            <a:r>
              <a:rPr lang="en-US" b="0"/>
              <a:t> 2003; 6&amp;7. </a:t>
            </a:r>
            <a:r>
              <a:rPr lang="en-US" b="0" i="1"/>
              <a:t>HE-BCI</a:t>
            </a:r>
            <a:r>
              <a:rPr lang="en-US" b="0"/>
              <a:t> 2006/07; 8. </a:t>
            </a:r>
            <a:r>
              <a:rPr lang="en-US" b="0" i="1"/>
              <a:t>OFFA,</a:t>
            </a:r>
            <a:r>
              <a:rPr lang="en-US" b="0"/>
              <a:t> 2008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1DD4-6D9D-4B70-90D2-B28672941875}" type="slidenum">
              <a:rPr lang="en-GB"/>
              <a:pPr/>
              <a:t>4</a:t>
            </a:fld>
            <a:endParaRPr lang="en-GB"/>
          </a:p>
        </p:txBody>
      </p:sp>
      <p:sp>
        <p:nvSpPr>
          <p:cNvPr id="255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 of world-class universities</a:t>
            </a:r>
            <a:endParaRPr lang="en-US"/>
          </a:p>
        </p:txBody>
      </p:sp>
      <p:sp>
        <p:nvSpPr>
          <p:cNvPr id="2550788" name="AutoShape 4"/>
          <p:cNvSpPr>
            <a:spLocks noChangeArrowheads="1"/>
          </p:cNvSpPr>
          <p:nvPr/>
        </p:nvSpPr>
        <p:spPr bwMode="auto">
          <a:xfrm>
            <a:off x="300038" y="931863"/>
            <a:ext cx="8556625" cy="21050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>
              <a:buFontTx/>
              <a:buNone/>
            </a:pPr>
            <a:r>
              <a:rPr lang="en-GB" altLang="zh-CN" sz="1400">
                <a:latin typeface="Verdana" pitchFamily="34" charset="0"/>
                <a:ea typeface="宋体" pitchFamily="2" charset="-122"/>
              </a:rPr>
              <a:t>There has been growing interest in world-class universities because of:</a:t>
            </a:r>
          </a:p>
          <a:p>
            <a:pPr marL="88900" indent="-88900"/>
            <a:r>
              <a:rPr lang="en-GB" altLang="zh-CN" sz="1400" b="0">
                <a:latin typeface="Verdana" pitchFamily="34" charset="0"/>
                <a:ea typeface="宋体" pitchFamily="2" charset="-122"/>
              </a:rPr>
              <a:t>Changes in the operating environment for universities: influence of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 expansion, globalisation</a:t>
            </a:r>
            <a:r>
              <a:rPr lang="en-GB" altLang="zh-CN" sz="1400" b="0">
                <a:latin typeface="Verdana" pitchFamily="34" charset="0"/>
                <a:ea typeface="宋体" pitchFamily="2" charset="-122"/>
              </a:rPr>
              <a:t> and 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privatisation.  </a:t>
            </a:r>
            <a:endParaRPr lang="en-GB" altLang="zh-CN" sz="1400" b="0">
              <a:latin typeface="Verdana" pitchFamily="34" charset="0"/>
              <a:ea typeface="宋体" pitchFamily="2" charset="-122"/>
            </a:endParaRPr>
          </a:p>
          <a:p>
            <a:pPr marL="88900" indent="-88900"/>
            <a:r>
              <a:rPr lang="en-GB" altLang="zh-CN" sz="1400" b="0">
                <a:latin typeface="Verdana" pitchFamily="34" charset="0"/>
                <a:ea typeface="宋体" pitchFamily="2" charset="-122"/>
              </a:rPr>
              <a:t>Recognition of the 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vital contribution </a:t>
            </a:r>
            <a:r>
              <a:rPr lang="en-GB" altLang="zh-CN" sz="1400" b="0">
                <a:latin typeface="Verdana" pitchFamily="34" charset="0"/>
                <a:ea typeface="宋体" pitchFamily="2" charset="-122"/>
              </a:rPr>
              <a:t>that 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higher education</a:t>
            </a:r>
            <a:r>
              <a:rPr lang="en-GB" altLang="zh-CN" sz="1400" b="0">
                <a:latin typeface="Verdana" pitchFamily="34" charset="0"/>
                <a:ea typeface="宋体" pitchFamily="2" charset="-122"/>
              </a:rPr>
              <a:t> will make to national competitiveness in tomorrow’s 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global, knowledge economy</a:t>
            </a:r>
            <a:r>
              <a:rPr lang="en-GB" altLang="zh-CN" sz="1400" b="0">
                <a:latin typeface="Verdana" pitchFamily="34" charset="0"/>
                <a:ea typeface="宋体" pitchFamily="2" charset="-122"/>
              </a:rPr>
              <a:t>.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 </a:t>
            </a:r>
          </a:p>
          <a:p>
            <a:pPr marL="88900" indent="-88900"/>
            <a:r>
              <a:rPr lang="en-GB" altLang="zh-CN" sz="1400" b="0">
                <a:latin typeface="Verdana" pitchFamily="34" charset="0"/>
                <a:ea typeface="宋体" pitchFamily="2" charset="-122"/>
              </a:rPr>
              <a:t>The particular value placed on 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research universities</a:t>
            </a:r>
            <a:r>
              <a:rPr lang="en-GB" altLang="zh-CN" sz="1400" b="0">
                <a:latin typeface="Verdana" pitchFamily="34" charset="0"/>
                <a:ea typeface="宋体" pitchFamily="2" charset="-122"/>
              </a:rPr>
              <a:t>, in training the 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high-level specialists</a:t>
            </a:r>
            <a:r>
              <a:rPr lang="en-GB" altLang="zh-CN" sz="1400" b="0">
                <a:latin typeface="Verdana" pitchFamily="34" charset="0"/>
                <a:ea typeface="宋体" pitchFamily="2" charset="-122"/>
              </a:rPr>
              <a:t> and generating the 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new knowledge</a:t>
            </a:r>
            <a:r>
              <a:rPr lang="en-GB" altLang="zh-CN" sz="1400" b="0">
                <a:latin typeface="Verdana" pitchFamily="34" charset="0"/>
                <a:ea typeface="宋体" pitchFamily="2" charset="-122"/>
              </a:rPr>
              <a:t> necessary for </a:t>
            </a:r>
            <a:r>
              <a:rPr lang="en-GB" altLang="zh-CN" sz="1400">
                <a:latin typeface="Verdana" pitchFamily="34" charset="0"/>
                <a:ea typeface="宋体" pitchFamily="2" charset="-122"/>
              </a:rPr>
              <a:t>innovation.</a:t>
            </a:r>
            <a:r>
              <a:rPr lang="en-GB" altLang="zh-CN" sz="1200" b="0">
                <a:latin typeface="Verdana" pitchFamily="34" charset="0"/>
                <a:ea typeface="宋体" pitchFamily="2" charset="-122"/>
              </a:rPr>
              <a:t>  </a:t>
            </a:r>
          </a:p>
        </p:txBody>
      </p:sp>
      <p:sp>
        <p:nvSpPr>
          <p:cNvPr id="2550789" name="AutoShape 5"/>
          <p:cNvSpPr>
            <a:spLocks noChangeArrowheads="1"/>
          </p:cNvSpPr>
          <p:nvPr/>
        </p:nvSpPr>
        <p:spPr bwMode="auto">
          <a:xfrm>
            <a:off x="252413" y="3105150"/>
            <a:ext cx="8650287" cy="34020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>
              <a:buFontTx/>
              <a:buNone/>
            </a:pPr>
            <a:r>
              <a:rPr lang="en-GB" sz="1400">
                <a:latin typeface="Verdana" pitchFamily="34" charset="0"/>
              </a:rPr>
              <a:t>Evidence suggests that ‘world-class’ universities:</a:t>
            </a:r>
          </a:p>
          <a:p>
            <a:pPr marL="88900" indent="-88900"/>
            <a:r>
              <a:rPr lang="en-GB" sz="1400" b="0">
                <a:latin typeface="Verdana" pitchFamily="34" charset="0"/>
              </a:rPr>
              <a:t>Are able to deliver research at </a:t>
            </a:r>
            <a:r>
              <a:rPr lang="en-GB" sz="1400">
                <a:latin typeface="Verdana" pitchFamily="34" charset="0"/>
              </a:rPr>
              <a:t>‘the frontier</a:t>
            </a:r>
            <a:r>
              <a:rPr lang="en-GB" sz="1400" b="0">
                <a:latin typeface="Verdana" pitchFamily="34" charset="0"/>
              </a:rPr>
              <a:t>’ – which tends to offer the greatest benefits.</a:t>
            </a:r>
            <a:r>
              <a:rPr lang="en-GB" sz="1400" b="0" baseline="30000">
                <a:latin typeface="Verdana" pitchFamily="34" charset="0"/>
              </a:rPr>
              <a:t>1 </a:t>
            </a:r>
            <a:r>
              <a:rPr lang="en-GB" sz="1400" b="0">
                <a:latin typeface="Verdana" pitchFamily="34" charset="0"/>
              </a:rPr>
              <a:t> (eg Major benefits of Prof Ken Murray’s pioneering work on Hepatitis B vaccine -Edinburgh)</a:t>
            </a:r>
          </a:p>
          <a:p>
            <a:pPr marL="88900" indent="-88900"/>
            <a:r>
              <a:rPr lang="en-GB" sz="1400" b="0">
                <a:latin typeface="Verdana" pitchFamily="34" charset="0"/>
              </a:rPr>
              <a:t>Offer a </a:t>
            </a:r>
            <a:r>
              <a:rPr lang="en-GB" sz="1400">
                <a:latin typeface="Verdana" pitchFamily="34" charset="0"/>
              </a:rPr>
              <a:t>critical mass</a:t>
            </a:r>
            <a:r>
              <a:rPr lang="en-GB" sz="1400" b="0">
                <a:latin typeface="Verdana" pitchFamily="34" charset="0"/>
              </a:rPr>
              <a:t> of research activity associated with the </a:t>
            </a:r>
            <a:r>
              <a:rPr lang="en-GB" sz="1400">
                <a:latin typeface="Verdana" pitchFamily="34" charset="0"/>
              </a:rPr>
              <a:t>highest quality research</a:t>
            </a:r>
            <a:r>
              <a:rPr lang="en-GB" sz="1400" b="0">
                <a:latin typeface="Verdana" pitchFamily="34" charset="0"/>
              </a:rPr>
              <a:t> performance.</a:t>
            </a:r>
            <a:r>
              <a:rPr lang="en-GB" sz="1400" b="0" baseline="30000">
                <a:latin typeface="Verdana" pitchFamily="34" charset="0"/>
              </a:rPr>
              <a:t>2</a:t>
            </a:r>
            <a:r>
              <a:rPr lang="en-GB" sz="1400" b="0">
                <a:latin typeface="Verdana" pitchFamily="34" charset="0"/>
              </a:rPr>
              <a:t>  </a:t>
            </a:r>
          </a:p>
          <a:p>
            <a:pPr marL="88900" indent="-88900"/>
            <a:r>
              <a:rPr lang="en-GB" sz="1400" b="0">
                <a:latin typeface="Verdana" pitchFamily="34" charset="0"/>
              </a:rPr>
              <a:t>Facilitate the formation of </a:t>
            </a:r>
            <a:r>
              <a:rPr lang="en-GB" sz="1400">
                <a:latin typeface="Verdana" pitchFamily="34" charset="0"/>
              </a:rPr>
              <a:t>clusters</a:t>
            </a:r>
            <a:r>
              <a:rPr lang="en-GB" sz="1400" b="0">
                <a:latin typeface="Verdana" pitchFamily="34" charset="0"/>
              </a:rPr>
              <a:t> of </a:t>
            </a:r>
            <a:r>
              <a:rPr lang="en-GB" sz="1400">
                <a:latin typeface="Verdana" pitchFamily="34" charset="0"/>
              </a:rPr>
              <a:t>research</a:t>
            </a:r>
            <a:r>
              <a:rPr lang="en-GB" sz="1400" b="0">
                <a:latin typeface="Verdana" pitchFamily="34" charset="0"/>
              </a:rPr>
              <a:t> and </a:t>
            </a:r>
            <a:r>
              <a:rPr lang="en-GB" sz="1400">
                <a:latin typeface="Verdana" pitchFamily="34" charset="0"/>
              </a:rPr>
              <a:t>innovation</a:t>
            </a:r>
          </a:p>
          <a:p>
            <a:pPr marL="88900" indent="-88900"/>
            <a:r>
              <a:rPr lang="en-GB" sz="1400" b="0">
                <a:latin typeface="Verdana" pitchFamily="34" charset="0"/>
              </a:rPr>
              <a:t>Offer the</a:t>
            </a:r>
            <a:r>
              <a:rPr lang="en-GB" sz="1400">
                <a:latin typeface="Verdana" pitchFamily="34" charset="0"/>
              </a:rPr>
              <a:t> scale of research and facilities</a:t>
            </a:r>
            <a:r>
              <a:rPr lang="en-GB" sz="1400" b="0">
                <a:latin typeface="Verdana" pitchFamily="34" charset="0"/>
              </a:rPr>
              <a:t> to attract investment from </a:t>
            </a:r>
            <a:r>
              <a:rPr lang="en-GB" sz="1400">
                <a:latin typeface="Verdana" pitchFamily="34" charset="0"/>
              </a:rPr>
              <a:t>global companies.  </a:t>
            </a:r>
          </a:p>
          <a:p>
            <a:pPr marL="88900" indent="-88900"/>
            <a:r>
              <a:rPr lang="en-GB" sz="1400">
                <a:latin typeface="Verdana" pitchFamily="34" charset="0"/>
              </a:rPr>
              <a:t>Attract </a:t>
            </a:r>
            <a:r>
              <a:rPr lang="en-GB" sz="1400" b="0">
                <a:latin typeface="Verdana" pitchFamily="34" charset="0"/>
              </a:rPr>
              <a:t>the very best</a:t>
            </a:r>
            <a:r>
              <a:rPr lang="en-GB" sz="1400">
                <a:latin typeface="Verdana" pitchFamily="34" charset="0"/>
              </a:rPr>
              <a:t> global talent</a:t>
            </a:r>
            <a:r>
              <a:rPr lang="en-GB" sz="1400" b="0">
                <a:latin typeface="Verdana" pitchFamily="34" charset="0"/>
              </a:rPr>
              <a:t> as staff and students. (Glasgow and Edinburgh universities account for 23% of international postgraduate students in Scottish HEIs.)</a:t>
            </a:r>
          </a:p>
          <a:p>
            <a:pPr marL="88900" indent="-88900"/>
            <a:r>
              <a:rPr lang="en-GB" sz="1400" b="0">
                <a:latin typeface="Verdana" pitchFamily="34" charset="0"/>
              </a:rPr>
              <a:t>Build </a:t>
            </a:r>
            <a:r>
              <a:rPr lang="en-GB" sz="1400">
                <a:latin typeface="Verdana" pitchFamily="34" charset="0"/>
              </a:rPr>
              <a:t>networks</a:t>
            </a:r>
            <a:r>
              <a:rPr lang="en-GB" sz="1400" b="0">
                <a:latin typeface="Verdana" pitchFamily="34" charset="0"/>
              </a:rPr>
              <a:t> with leading </a:t>
            </a:r>
            <a:r>
              <a:rPr lang="en-GB" sz="1400">
                <a:latin typeface="Verdana" pitchFamily="34" charset="0"/>
              </a:rPr>
              <a:t>centres of</a:t>
            </a:r>
            <a:r>
              <a:rPr lang="en-GB" sz="1400" b="0">
                <a:latin typeface="Verdana" pitchFamily="34" charset="0"/>
              </a:rPr>
              <a:t> </a:t>
            </a:r>
            <a:r>
              <a:rPr lang="en-GB" sz="1400">
                <a:latin typeface="Verdana" pitchFamily="34" charset="0"/>
              </a:rPr>
              <a:t>knowledge</a:t>
            </a:r>
            <a:r>
              <a:rPr lang="en-GB" sz="1400" b="0">
                <a:latin typeface="Verdana" pitchFamily="34" charset="0"/>
              </a:rPr>
              <a:t> around the globe. (eg Glasgow Sleep Centre is working with National Institutes of Health in US to tackle persistent insomnia)</a:t>
            </a:r>
            <a:endParaRPr lang="en-US" sz="1400" b="0"/>
          </a:p>
        </p:txBody>
      </p:sp>
      <p:sp>
        <p:nvSpPr>
          <p:cNvPr id="2550790" name="Text Box 6"/>
          <p:cNvSpPr txBox="1">
            <a:spLocks noChangeArrowheads="1"/>
          </p:cNvSpPr>
          <p:nvPr/>
        </p:nvSpPr>
        <p:spPr bwMode="auto">
          <a:xfrm>
            <a:off x="401638" y="6461125"/>
            <a:ext cx="8315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>
              <a:buFontTx/>
              <a:buNone/>
            </a:pPr>
            <a:r>
              <a:rPr lang="en-GB" sz="1000" b="0"/>
              <a:t>1. Aghion, Dewatripont, Hoxby et al </a:t>
            </a:r>
            <a:r>
              <a:rPr lang="en-GB" sz="1000" b="0" i="1"/>
              <a:t>Higher Aspirations: an agenda for reforming European universities</a:t>
            </a:r>
            <a:r>
              <a:rPr lang="en-GB" sz="1000" b="0"/>
              <a:t> (2008); 2. Page, </a:t>
            </a:r>
            <a:r>
              <a:rPr lang="en-GB" sz="1000" b="0" i="1"/>
              <a:t>A Review of Volume Indicators</a:t>
            </a:r>
            <a:r>
              <a:rPr lang="en-GB" sz="1000" b="0"/>
              <a:t>, HEFCE, (1999)</a:t>
            </a:r>
            <a:endParaRPr lang="en-US" sz="1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63002-5244-4E75-869E-4D88BB5CCCBD}" type="slidenum">
              <a:rPr lang="en-GB"/>
              <a:pPr/>
              <a:t>5</a:t>
            </a:fld>
            <a:endParaRPr lang="en-GB"/>
          </a:p>
        </p:txBody>
      </p:sp>
      <p:sp>
        <p:nvSpPr>
          <p:cNvPr id="254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World-class universities – Scotland’s advantage</a:t>
            </a:r>
            <a:endParaRPr lang="en-US"/>
          </a:p>
        </p:txBody>
      </p:sp>
      <p:sp>
        <p:nvSpPr>
          <p:cNvPr id="2549769" name="AutoShape 9"/>
          <p:cNvSpPr>
            <a:spLocks noChangeArrowheads="1"/>
          </p:cNvSpPr>
          <p:nvPr/>
        </p:nvSpPr>
        <p:spPr bwMode="auto">
          <a:xfrm>
            <a:off x="1447800" y="2552700"/>
            <a:ext cx="6261100" cy="36195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endParaRPr lang="en-GB"/>
          </a:p>
        </p:txBody>
      </p:sp>
      <p:sp>
        <p:nvSpPr>
          <p:cNvPr id="2549771" name="AutoShape 11"/>
          <p:cNvSpPr>
            <a:spLocks noChangeArrowheads="1"/>
          </p:cNvSpPr>
          <p:nvPr/>
        </p:nvSpPr>
        <p:spPr bwMode="auto">
          <a:xfrm>
            <a:off x="317500" y="1074738"/>
            <a:ext cx="8418513" cy="1162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/>
            <a:r>
              <a:rPr lang="en-GB" sz="1400" b="0">
                <a:latin typeface="Verdana" pitchFamily="34" charset="0"/>
              </a:rPr>
              <a:t>If size of population is taken into account, Scotland boasts more highly ranked research universities in major league tables than the UK, the US or Europe.  </a:t>
            </a:r>
          </a:p>
          <a:p>
            <a:pPr marL="88900" indent="-88900"/>
            <a:r>
              <a:rPr lang="en-GB" sz="1400" b="0">
                <a:latin typeface="Verdana" pitchFamily="34" charset="0"/>
              </a:rPr>
              <a:t>Scotland’s research-intensive universities compete with the best in the world, and are a major national asset.  </a:t>
            </a:r>
            <a:endParaRPr lang="en-US" sz="1400" b="0">
              <a:latin typeface="Verdana" pitchFamily="34" charset="0"/>
            </a:endParaRPr>
          </a:p>
        </p:txBody>
      </p:sp>
      <p:graphicFrame>
        <p:nvGraphicFramePr>
          <p:cNvPr id="2549775" name="Object 15"/>
          <p:cNvGraphicFramePr>
            <a:graphicFrameLocks noChangeAspect="1"/>
          </p:cNvGraphicFramePr>
          <p:nvPr/>
        </p:nvGraphicFramePr>
        <p:xfrm>
          <a:off x="1603375" y="2616200"/>
          <a:ext cx="5873750" cy="3487738"/>
        </p:xfrm>
        <a:graphic>
          <a:graphicData uri="http://schemas.openxmlformats.org/presentationml/2006/ole">
            <p:oleObj spid="_x0000_s2549775" name="Chart" r:id="rId3" imgW="5886450" imgH="3876675" progId="Excel.Chart.8">
              <p:embed/>
            </p:oleObj>
          </a:graphicData>
        </a:graphic>
      </p:graphicFrame>
      <p:sp>
        <p:nvSpPr>
          <p:cNvPr id="2549776" name="Text Box 16"/>
          <p:cNvSpPr txBox="1">
            <a:spLocks noChangeArrowheads="1"/>
          </p:cNvSpPr>
          <p:nvPr/>
        </p:nvSpPr>
        <p:spPr bwMode="auto">
          <a:xfrm>
            <a:off x="2370138" y="2624138"/>
            <a:ext cx="4352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 algn="ctr">
              <a:buFontTx/>
              <a:buNone/>
            </a:pPr>
            <a:r>
              <a:rPr lang="en-GB" sz="1200">
                <a:latin typeface="Verdana" pitchFamily="34" charset="0"/>
              </a:rPr>
              <a:t>Highly ranked universities, per capita (2008)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549777" name="Text Box 17"/>
          <p:cNvSpPr txBox="1">
            <a:spLocks noChangeArrowheads="1"/>
          </p:cNvSpPr>
          <p:nvPr/>
        </p:nvSpPr>
        <p:spPr bwMode="auto">
          <a:xfrm>
            <a:off x="325438" y="6370638"/>
            <a:ext cx="8277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>
              <a:buFontTx/>
              <a:buNone/>
            </a:pPr>
            <a:r>
              <a:rPr lang="en-GB" sz="1000" b="0">
                <a:latin typeface="Verdana" pitchFamily="34" charset="0"/>
              </a:rPr>
              <a:t>Source: Shanghai Jiaotong University, </a:t>
            </a:r>
            <a:r>
              <a:rPr lang="en-GB" sz="1000" b="0" i="1">
                <a:latin typeface="Verdana" pitchFamily="34" charset="0"/>
              </a:rPr>
              <a:t>Academic Ranking of World Universities</a:t>
            </a:r>
            <a:r>
              <a:rPr lang="en-GB" sz="1000" b="0">
                <a:latin typeface="Verdana" pitchFamily="34" charset="0"/>
              </a:rPr>
              <a:t> (2008); </a:t>
            </a:r>
            <a:r>
              <a:rPr lang="en-US" sz="1000" b="0" i="1">
                <a:latin typeface="Verdana" pitchFamily="34" charset="0"/>
              </a:rPr>
              <a:t>THES QS World University Rankings</a:t>
            </a:r>
            <a:r>
              <a:rPr lang="en-US" sz="1000" b="0">
                <a:latin typeface="Verdana" pitchFamily="34" charset="0"/>
              </a:rPr>
              <a:t> (2008)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99ECC-68ED-4BEF-BEC2-4BC22C3C3603}" type="slidenum">
              <a:rPr lang="en-GB"/>
              <a:pPr/>
              <a:t>6</a:t>
            </a:fld>
            <a:endParaRPr lang="en-GB"/>
          </a:p>
        </p:txBody>
      </p:sp>
      <p:sp>
        <p:nvSpPr>
          <p:cNvPr id="255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international picture</a:t>
            </a:r>
          </a:p>
        </p:txBody>
      </p:sp>
      <p:sp>
        <p:nvSpPr>
          <p:cNvPr id="2555912" name="Text Box 8"/>
          <p:cNvSpPr txBox="1">
            <a:spLocks noChangeArrowheads="1"/>
          </p:cNvSpPr>
          <p:nvPr/>
        </p:nvSpPr>
        <p:spPr bwMode="auto">
          <a:xfrm>
            <a:off x="261938" y="6103938"/>
            <a:ext cx="8353425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/>
            <a:endParaRPr lang="en-US"/>
          </a:p>
        </p:txBody>
      </p:sp>
      <p:sp>
        <p:nvSpPr>
          <p:cNvPr id="2555913" name="Text Box 9"/>
          <p:cNvSpPr txBox="1">
            <a:spLocks noChangeArrowheads="1"/>
          </p:cNvSpPr>
          <p:nvPr/>
        </p:nvSpPr>
        <p:spPr bwMode="auto">
          <a:xfrm>
            <a:off x="190500" y="6284913"/>
            <a:ext cx="8639175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>
              <a:buFontTx/>
              <a:buNone/>
            </a:pPr>
            <a:r>
              <a:rPr lang="en-GB" sz="1000" b="0"/>
              <a:t>1.&amp;3.</a:t>
            </a:r>
            <a:r>
              <a:rPr lang="en-GB" sz="1000"/>
              <a:t> </a:t>
            </a:r>
            <a:r>
              <a:rPr lang="en-GB" sz="1000" b="0"/>
              <a:t>OECD, </a:t>
            </a:r>
            <a:r>
              <a:rPr lang="en-GB" sz="1000" b="0" i="1"/>
              <a:t>Education at a Glance</a:t>
            </a:r>
            <a:r>
              <a:rPr lang="en-GB" sz="1000" b="0"/>
              <a:t>, 2008;2. Universities Scotland. </a:t>
            </a:r>
            <a:r>
              <a:rPr lang="en-GB" b="0"/>
              <a:t>4. </a:t>
            </a:r>
            <a:r>
              <a:rPr lang="en-US" b="0"/>
              <a:t>DTI/OSI,</a:t>
            </a:r>
            <a:r>
              <a:rPr lang="en-US" b="0" i="1"/>
              <a:t> PSA Target metrics for the UK Research base, </a:t>
            </a:r>
            <a:r>
              <a:rPr lang="en-US" b="0"/>
              <a:t>2007</a:t>
            </a:r>
            <a:r>
              <a:rPr lang="en-GB" sz="1000" b="0"/>
              <a:t> 5. DIUS, </a:t>
            </a:r>
            <a:r>
              <a:rPr lang="en-GB" sz="1000" b="0" i="1"/>
              <a:t>International Comparative Performance of the UK Research Base,</a:t>
            </a:r>
            <a:r>
              <a:rPr lang="en-GB" sz="1000" b="0"/>
              <a:t> 2008; 6.</a:t>
            </a:r>
            <a:r>
              <a:rPr lang="en-GB" sz="1000"/>
              <a:t> </a:t>
            </a:r>
            <a:r>
              <a:rPr lang="en-GB" sz="1000" b="0"/>
              <a:t>OECD, </a:t>
            </a:r>
            <a:r>
              <a:rPr lang="en-GB" sz="1000" b="0" i="1"/>
              <a:t>Main Science and Technology Indicators</a:t>
            </a:r>
            <a:r>
              <a:rPr lang="en-GB" sz="1000" b="0"/>
              <a:t>, 2008;</a:t>
            </a:r>
            <a:r>
              <a:rPr lang="en-US" sz="1000" b="0"/>
              <a:t> 7. HESA, 2006/07</a:t>
            </a:r>
          </a:p>
        </p:txBody>
      </p:sp>
      <p:sp>
        <p:nvSpPr>
          <p:cNvPr id="2555914" name="AutoShape 10"/>
          <p:cNvSpPr>
            <a:spLocks noChangeArrowheads="1"/>
          </p:cNvSpPr>
          <p:nvPr/>
        </p:nvSpPr>
        <p:spPr bwMode="auto">
          <a:xfrm>
            <a:off x="204788" y="962025"/>
            <a:ext cx="8705850" cy="13176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457200" indent="-457200" algn="ctr">
              <a:buFontTx/>
              <a:buNone/>
            </a:pPr>
            <a:r>
              <a:rPr lang="en-GB" sz="1200" u="sng">
                <a:latin typeface="Verdana" pitchFamily="34" charset="0"/>
              </a:rPr>
              <a:t> Other countries have been increasing investment in higher education… </a:t>
            </a:r>
          </a:p>
          <a:p>
            <a:pPr marL="457200" indent="-457200"/>
            <a:r>
              <a:rPr lang="en-GB" sz="1200" b="0">
                <a:latin typeface="Verdana" pitchFamily="34" charset="0"/>
              </a:rPr>
              <a:t>The </a:t>
            </a:r>
            <a:r>
              <a:rPr lang="en-GB" sz="1200">
                <a:latin typeface="Verdana" pitchFamily="34" charset="0"/>
              </a:rPr>
              <a:t>US invests 2.9% of GDP</a:t>
            </a:r>
            <a:r>
              <a:rPr lang="en-GB" sz="1200" b="0">
                <a:latin typeface="Verdana" pitchFamily="34" charset="0"/>
              </a:rPr>
              <a:t> in HE and the </a:t>
            </a:r>
            <a:r>
              <a:rPr lang="en-GB" sz="1200">
                <a:latin typeface="Verdana" pitchFamily="34" charset="0"/>
              </a:rPr>
              <a:t>OECD average is 1.5%.</a:t>
            </a:r>
            <a:r>
              <a:rPr lang="en-GB" sz="1200" b="0" baseline="30000">
                <a:latin typeface="Verdana" pitchFamily="34" charset="0"/>
              </a:rPr>
              <a:t>1</a:t>
            </a:r>
            <a:r>
              <a:rPr lang="en-GB" sz="1200" b="0">
                <a:latin typeface="Verdana" pitchFamily="34" charset="0"/>
              </a:rPr>
              <a:t>  In comparison, the </a:t>
            </a:r>
            <a:r>
              <a:rPr lang="en-GB" sz="1200">
                <a:latin typeface="Verdana" pitchFamily="34" charset="0"/>
              </a:rPr>
              <a:t>UK spends 1.3%, and Scotland 1.05%</a:t>
            </a:r>
            <a:r>
              <a:rPr lang="en-GB" sz="1200" baseline="30000">
                <a:latin typeface="Verdana" pitchFamily="34" charset="0"/>
              </a:rPr>
              <a:t>2</a:t>
            </a:r>
            <a:r>
              <a:rPr lang="en-GB" sz="1200" b="0">
                <a:latin typeface="Verdana" pitchFamily="34" charset="0"/>
              </a:rPr>
              <a:t>.</a:t>
            </a:r>
          </a:p>
          <a:p>
            <a:pPr marL="457200" indent="-457200"/>
            <a:r>
              <a:rPr lang="en-GB" sz="1200" b="0">
                <a:latin typeface="Verdana" pitchFamily="34" charset="0"/>
              </a:rPr>
              <a:t>Taking </a:t>
            </a:r>
            <a:r>
              <a:rPr lang="en-GB" sz="1200">
                <a:latin typeface="Verdana" pitchFamily="34" charset="0"/>
              </a:rPr>
              <a:t>public spending on HE institutions</a:t>
            </a:r>
            <a:r>
              <a:rPr lang="en-GB" sz="1200" b="0">
                <a:latin typeface="Verdana" pitchFamily="34" charset="0"/>
              </a:rPr>
              <a:t> alone, the </a:t>
            </a:r>
            <a:r>
              <a:rPr lang="en-GB" sz="1200">
                <a:latin typeface="Verdana" pitchFamily="34" charset="0"/>
              </a:rPr>
              <a:t>UK spends 0.9% of GDP</a:t>
            </a:r>
            <a:r>
              <a:rPr lang="en-GB" sz="1200" b="0">
                <a:latin typeface="Verdana" pitchFamily="34" charset="0"/>
              </a:rPr>
              <a:t> – the same as Hungary and Mexico.  The </a:t>
            </a:r>
            <a:r>
              <a:rPr lang="en-GB" sz="1200">
                <a:latin typeface="Verdana" pitchFamily="34" charset="0"/>
              </a:rPr>
              <a:t>US spends 1.1%, Canada 1.4%</a:t>
            </a:r>
            <a:r>
              <a:rPr lang="en-GB" sz="1200" b="0">
                <a:latin typeface="Verdana" pitchFamily="34" charset="0"/>
              </a:rPr>
              <a:t> and </a:t>
            </a:r>
            <a:r>
              <a:rPr lang="en-GB" sz="1200">
                <a:latin typeface="Verdana" pitchFamily="34" charset="0"/>
              </a:rPr>
              <a:t>Sweden 1.5%.</a:t>
            </a:r>
            <a:r>
              <a:rPr lang="en-GB" sz="1200" b="0" baseline="30000">
                <a:latin typeface="Verdana" pitchFamily="34" charset="0"/>
              </a:rPr>
              <a:t>3</a:t>
            </a:r>
            <a:r>
              <a:rPr lang="en-GB" sz="1200" b="0">
                <a:latin typeface="Verdana" pitchFamily="34" charset="0"/>
              </a:rPr>
              <a:t>  </a:t>
            </a:r>
          </a:p>
        </p:txBody>
      </p:sp>
      <p:sp>
        <p:nvSpPr>
          <p:cNvPr id="2555917" name="AutoShape 13"/>
          <p:cNvSpPr>
            <a:spLocks noChangeArrowheads="1"/>
          </p:cNvSpPr>
          <p:nvPr/>
        </p:nvSpPr>
        <p:spPr bwMode="auto">
          <a:xfrm>
            <a:off x="198438" y="4438650"/>
            <a:ext cx="8740775" cy="162083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457200" indent="-457200" algn="ctr">
              <a:buFontTx/>
              <a:buNone/>
            </a:pPr>
            <a:r>
              <a:rPr lang="en-GB" sz="1200" u="sng">
                <a:latin typeface="Verdana" pitchFamily="34" charset="0"/>
              </a:rPr>
              <a:t>Increasing global competition for talent</a:t>
            </a:r>
          </a:p>
          <a:p>
            <a:pPr marL="457200" indent="-457200"/>
            <a:r>
              <a:rPr lang="en-US" sz="1200">
                <a:latin typeface="Verdana" pitchFamily="34" charset="0"/>
              </a:rPr>
              <a:t>30% of academic staff within the Russell Group are</a:t>
            </a:r>
            <a:r>
              <a:rPr lang="en-US" sz="1200" b="0">
                <a:latin typeface="Verdana" pitchFamily="34" charset="0"/>
              </a:rPr>
              <a:t> </a:t>
            </a:r>
            <a:r>
              <a:rPr lang="en-US" sz="1200">
                <a:latin typeface="Verdana" pitchFamily="34" charset="0"/>
              </a:rPr>
              <a:t>from overseas</a:t>
            </a:r>
            <a:r>
              <a:rPr lang="en-US" sz="1200" b="0">
                <a:latin typeface="Verdana" pitchFamily="34" charset="0"/>
              </a:rPr>
              <a:t> (compared to 21% in UK sector as a whole).</a:t>
            </a:r>
            <a:r>
              <a:rPr lang="en-US" sz="1200" b="0" baseline="30000">
                <a:latin typeface="Verdana" pitchFamily="34" charset="0"/>
              </a:rPr>
              <a:t>7  </a:t>
            </a:r>
            <a:r>
              <a:rPr lang="en-US" sz="1200" b="0">
                <a:latin typeface="Verdana" pitchFamily="34" charset="0"/>
              </a:rPr>
              <a:t>There is growing </a:t>
            </a:r>
            <a:r>
              <a:rPr lang="en-US" sz="1200">
                <a:latin typeface="Verdana" pitchFamily="34" charset="0"/>
              </a:rPr>
              <a:t>international competition </a:t>
            </a:r>
            <a:r>
              <a:rPr lang="en-US" sz="1200" b="0">
                <a:latin typeface="Verdana" pitchFamily="34" charset="0"/>
              </a:rPr>
              <a:t>for</a:t>
            </a:r>
            <a:r>
              <a:rPr lang="en-US" sz="1200">
                <a:latin typeface="Verdana" pitchFamily="34" charset="0"/>
              </a:rPr>
              <a:t> </a:t>
            </a:r>
            <a:r>
              <a:rPr lang="en-US" sz="1200" b="0">
                <a:latin typeface="Verdana" pitchFamily="34" charset="0"/>
              </a:rPr>
              <a:t>the best staff.  </a:t>
            </a:r>
            <a:endParaRPr lang="en-US" sz="1200" b="0" baseline="30000">
              <a:latin typeface="Verdana" pitchFamily="34" charset="0"/>
            </a:endParaRPr>
          </a:p>
          <a:p>
            <a:pPr marL="457200" indent="-457200"/>
            <a:r>
              <a:rPr lang="en-US" sz="1200" b="0">
                <a:latin typeface="Verdana" pitchFamily="34" charset="0"/>
              </a:rPr>
              <a:t>A critical </a:t>
            </a:r>
            <a:r>
              <a:rPr lang="en-US" sz="1200">
                <a:latin typeface="Verdana" pitchFamily="34" charset="0"/>
              </a:rPr>
              <a:t>shortage of homegrown postgraduate students</a:t>
            </a:r>
            <a:r>
              <a:rPr lang="en-US" sz="1200" b="0">
                <a:latin typeface="Verdana" pitchFamily="34" charset="0"/>
              </a:rPr>
              <a:t> restricts the supply of early-career academics from within the UK.  </a:t>
            </a:r>
          </a:p>
          <a:p>
            <a:pPr marL="457200" indent="-457200"/>
            <a:r>
              <a:rPr lang="en-US" sz="1200" b="0">
                <a:latin typeface="Verdana" pitchFamily="34" charset="0"/>
              </a:rPr>
              <a:t>There is growing </a:t>
            </a:r>
            <a:r>
              <a:rPr lang="en-US" sz="1200">
                <a:latin typeface="Verdana" pitchFamily="34" charset="0"/>
              </a:rPr>
              <a:t>competition </a:t>
            </a:r>
            <a:r>
              <a:rPr lang="en-US" sz="1200" b="0">
                <a:latin typeface="Verdana" pitchFamily="34" charset="0"/>
              </a:rPr>
              <a:t>for internationally mobile </a:t>
            </a:r>
            <a:r>
              <a:rPr lang="en-US" sz="1200">
                <a:latin typeface="Verdana" pitchFamily="34" charset="0"/>
              </a:rPr>
              <a:t>students and postgraduate researchers</a:t>
            </a:r>
            <a:r>
              <a:rPr lang="en-US" sz="1200" b="0">
                <a:latin typeface="Verdana" pitchFamily="34" charset="0"/>
              </a:rPr>
              <a:t>.</a:t>
            </a:r>
            <a:r>
              <a:rPr lang="en-US" sz="1200">
                <a:latin typeface="Verdana" pitchFamily="34" charset="0"/>
              </a:rPr>
              <a:t> </a:t>
            </a:r>
            <a:endParaRPr lang="en-GB" sz="1200">
              <a:latin typeface="Verdana" pitchFamily="34" charset="0"/>
            </a:endParaRPr>
          </a:p>
        </p:txBody>
      </p:sp>
      <p:sp>
        <p:nvSpPr>
          <p:cNvPr id="2555921" name="AutoShape 17"/>
          <p:cNvSpPr>
            <a:spLocks noChangeArrowheads="1"/>
          </p:cNvSpPr>
          <p:nvPr/>
        </p:nvSpPr>
        <p:spPr bwMode="auto">
          <a:xfrm>
            <a:off x="193675" y="2403475"/>
            <a:ext cx="8755063" cy="1824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457200" indent="-457200" algn="ctr">
              <a:buFontTx/>
              <a:buNone/>
            </a:pPr>
            <a:r>
              <a:rPr lang="en-GB" sz="1200" u="sng">
                <a:latin typeface="Verdana" pitchFamily="34" charset="0"/>
              </a:rPr>
              <a:t>…and in research.</a:t>
            </a:r>
          </a:p>
          <a:p>
            <a:pPr marL="457200" indent="-457200"/>
            <a:r>
              <a:rPr lang="en-GB" sz="1200" b="0">
                <a:latin typeface="Verdana" pitchFamily="34" charset="0"/>
              </a:rPr>
              <a:t>In 2002 the UK fell to </a:t>
            </a:r>
            <a:r>
              <a:rPr lang="en-GB" sz="1200">
                <a:latin typeface="Verdana" pitchFamily="34" charset="0"/>
              </a:rPr>
              <a:t>last place amongst G8 countries</a:t>
            </a:r>
            <a:r>
              <a:rPr lang="en-GB" sz="1200" b="0">
                <a:latin typeface="Verdana" pitchFamily="34" charset="0"/>
              </a:rPr>
              <a:t> in the proportion of </a:t>
            </a:r>
            <a:r>
              <a:rPr lang="en-GB" sz="1200">
                <a:latin typeface="Verdana" pitchFamily="34" charset="0"/>
              </a:rPr>
              <a:t>GDP spent on publicly funded R&amp;D</a:t>
            </a:r>
            <a:r>
              <a:rPr lang="en-GB" sz="1200" b="0">
                <a:latin typeface="Verdana" pitchFamily="34" charset="0"/>
              </a:rPr>
              <a:t> (UK figure is 0.58% of GDP).</a:t>
            </a:r>
            <a:r>
              <a:rPr lang="en-GB" sz="1200" b="0" baseline="30000">
                <a:latin typeface="Verdana" pitchFamily="34" charset="0"/>
              </a:rPr>
              <a:t>4</a:t>
            </a:r>
          </a:p>
          <a:p>
            <a:pPr marL="457200" indent="-457200"/>
            <a:r>
              <a:rPr lang="en-GB" sz="1200" b="0">
                <a:latin typeface="Verdana" pitchFamily="34" charset="0"/>
              </a:rPr>
              <a:t>The </a:t>
            </a:r>
            <a:r>
              <a:rPr lang="en-GB" sz="1200">
                <a:latin typeface="Verdana" pitchFamily="34" charset="0"/>
              </a:rPr>
              <a:t>Chinese Government</a:t>
            </a:r>
            <a:r>
              <a:rPr lang="en-GB" sz="1200" b="0">
                <a:latin typeface="Verdana" pitchFamily="34" charset="0"/>
              </a:rPr>
              <a:t> now </a:t>
            </a:r>
            <a:r>
              <a:rPr lang="en-GB" sz="1200">
                <a:latin typeface="Verdana" pitchFamily="34" charset="0"/>
              </a:rPr>
              <a:t>spends more on R&amp;D than the UK</a:t>
            </a:r>
            <a:r>
              <a:rPr lang="en-GB" sz="1200" b="0">
                <a:latin typeface="Verdana" pitchFamily="34" charset="0"/>
              </a:rPr>
              <a:t>.  China’s </a:t>
            </a:r>
            <a:r>
              <a:rPr lang="en-GB" sz="1200">
                <a:latin typeface="Verdana" pitchFamily="34" charset="0"/>
              </a:rPr>
              <a:t>total publications have increased fourfold</a:t>
            </a:r>
            <a:r>
              <a:rPr lang="en-GB" sz="1200" b="0">
                <a:latin typeface="Verdana" pitchFamily="34" charset="0"/>
              </a:rPr>
              <a:t> in the past decade and may be about to </a:t>
            </a:r>
            <a:r>
              <a:rPr lang="en-GB" sz="1200">
                <a:latin typeface="Verdana" pitchFamily="34" charset="0"/>
              </a:rPr>
              <a:t>overtake the UK.</a:t>
            </a:r>
            <a:r>
              <a:rPr lang="en-GB" sz="1200" baseline="30000">
                <a:latin typeface="Verdana" pitchFamily="34" charset="0"/>
              </a:rPr>
              <a:t>5</a:t>
            </a:r>
          </a:p>
          <a:p>
            <a:pPr marL="457200" indent="-457200"/>
            <a:r>
              <a:rPr lang="en-GB" sz="1200">
                <a:latin typeface="Verdana" pitchFamily="34" charset="0"/>
              </a:rPr>
              <a:t>US total expenditure on R&amp;D</a:t>
            </a:r>
            <a:r>
              <a:rPr lang="en-GB" sz="1200" b="0">
                <a:latin typeface="Verdana" pitchFamily="34" charset="0"/>
              </a:rPr>
              <a:t> increased from $277 billion in 2002 to </a:t>
            </a:r>
            <a:r>
              <a:rPr lang="en-GB" sz="1200">
                <a:latin typeface="Verdana" pitchFamily="34" charset="0"/>
              </a:rPr>
              <a:t>$343 billion in 2006</a:t>
            </a:r>
            <a:r>
              <a:rPr lang="en-GB" sz="1200" b="0">
                <a:latin typeface="Verdana" pitchFamily="34" charset="0"/>
              </a:rPr>
              <a:t>.  Total </a:t>
            </a:r>
            <a:r>
              <a:rPr lang="en-GB" sz="1200">
                <a:latin typeface="Verdana" pitchFamily="34" charset="0"/>
              </a:rPr>
              <a:t>UK expenditure</a:t>
            </a:r>
            <a:r>
              <a:rPr lang="en-GB" sz="1200" b="0">
                <a:latin typeface="Verdana" pitchFamily="34" charset="0"/>
              </a:rPr>
              <a:t> rose from $31 billion to </a:t>
            </a:r>
            <a:r>
              <a:rPr lang="en-GB" sz="1200">
                <a:latin typeface="Verdana" pitchFamily="34" charset="0"/>
              </a:rPr>
              <a:t>$36 billion</a:t>
            </a:r>
            <a:r>
              <a:rPr lang="en-GB" sz="1200" b="0">
                <a:latin typeface="Verdana" pitchFamily="34" charset="0"/>
              </a:rPr>
              <a:t> during the same period.</a:t>
            </a:r>
            <a:r>
              <a:rPr lang="en-GB" sz="1200" b="0" baseline="30000">
                <a:latin typeface="Verdana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86AB6-8130-4A51-A974-66C266FECF2E}" type="slidenum">
              <a:rPr lang="en-GB"/>
              <a:pPr/>
              <a:t>7</a:t>
            </a:fld>
            <a:endParaRPr lang="en-GB"/>
          </a:p>
        </p:txBody>
      </p:sp>
      <p:sp>
        <p:nvSpPr>
          <p:cNvPr id="256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international picture</a:t>
            </a:r>
            <a:endParaRPr lang="en-US"/>
          </a:p>
        </p:txBody>
      </p:sp>
      <p:graphicFrame>
        <p:nvGraphicFramePr>
          <p:cNvPr id="2567182" name="Group 14"/>
          <p:cNvGraphicFramePr>
            <a:graphicFrameLocks noGrp="1"/>
          </p:cNvGraphicFramePr>
          <p:nvPr/>
        </p:nvGraphicFramePr>
        <p:xfrm>
          <a:off x="4267200" y="3292475"/>
          <a:ext cx="609600" cy="27648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18000" marR="18000" marT="46800" marB="4680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7184" name="Text Box 16"/>
          <p:cNvSpPr txBox="1">
            <a:spLocks noChangeArrowheads="1"/>
          </p:cNvSpPr>
          <p:nvPr/>
        </p:nvSpPr>
        <p:spPr bwMode="auto">
          <a:xfrm>
            <a:off x="0" y="1481138"/>
            <a:ext cx="6003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 algn="ctr">
              <a:buFontTx/>
              <a:buNone/>
            </a:pPr>
            <a:r>
              <a:rPr lang="en-GB" sz="1200">
                <a:latin typeface="Verdana" pitchFamily="34" charset="0"/>
              </a:rPr>
              <a:t>Universities ranked in world top 500 by the Shanghai Jiaotong league table, China and UK, 2004-2008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567185" name="AutoShape 17"/>
          <p:cNvSpPr>
            <a:spLocks noChangeArrowheads="1"/>
          </p:cNvSpPr>
          <p:nvPr/>
        </p:nvSpPr>
        <p:spPr bwMode="auto">
          <a:xfrm>
            <a:off x="6461125" y="3063875"/>
            <a:ext cx="2530475" cy="27908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>
              <a:buFontTx/>
              <a:buNone/>
            </a:pPr>
            <a:r>
              <a:rPr lang="en-GB" sz="1400">
                <a:latin typeface="Verdana" pitchFamily="34" charset="0"/>
              </a:rPr>
              <a:t>Since 2004:</a:t>
            </a:r>
          </a:p>
          <a:p>
            <a:pPr marL="88900" indent="-88900"/>
            <a:r>
              <a:rPr lang="en-GB" sz="1400">
                <a:latin typeface="Verdana" pitchFamily="34" charset="0"/>
              </a:rPr>
              <a:t>China’s universities</a:t>
            </a:r>
            <a:r>
              <a:rPr lang="en-GB" sz="1400" b="0">
                <a:latin typeface="Verdana" pitchFamily="34" charset="0"/>
              </a:rPr>
              <a:t> have been </a:t>
            </a:r>
            <a:r>
              <a:rPr lang="en-GB" sz="1400">
                <a:latin typeface="Verdana" pitchFamily="34" charset="0"/>
              </a:rPr>
              <a:t>moving up</a:t>
            </a:r>
            <a:r>
              <a:rPr lang="en-GB" sz="1400" b="0">
                <a:latin typeface="Verdana" pitchFamily="34" charset="0"/>
              </a:rPr>
              <a:t> the league table</a:t>
            </a:r>
          </a:p>
          <a:p>
            <a:pPr marL="88900" indent="-88900"/>
            <a:r>
              <a:rPr lang="en-GB" sz="1400" b="0">
                <a:latin typeface="Verdana" pitchFamily="34" charset="0"/>
              </a:rPr>
              <a:t>The UK’s performance remains </a:t>
            </a:r>
            <a:r>
              <a:rPr lang="en-GB" sz="1400">
                <a:latin typeface="Verdana" pitchFamily="34" charset="0"/>
              </a:rPr>
              <a:t>static</a:t>
            </a:r>
          </a:p>
          <a:p>
            <a:pPr marL="88900" indent="-88900"/>
            <a:r>
              <a:rPr lang="en-GB" sz="1400">
                <a:latin typeface="Verdana" pitchFamily="34" charset="0"/>
              </a:rPr>
              <a:t>US universities</a:t>
            </a:r>
            <a:r>
              <a:rPr lang="en-GB" sz="1400" b="0">
                <a:latin typeface="Verdana" pitchFamily="34" charset="0"/>
              </a:rPr>
              <a:t> continue to </a:t>
            </a:r>
            <a:r>
              <a:rPr lang="en-GB" sz="1400">
                <a:latin typeface="Verdana" pitchFamily="34" charset="0"/>
              </a:rPr>
              <a:t>dominate</a:t>
            </a:r>
            <a:r>
              <a:rPr lang="en-GB" sz="1400" b="0">
                <a:latin typeface="Verdana" pitchFamily="34" charset="0"/>
              </a:rPr>
              <a:t> (</a:t>
            </a:r>
            <a:r>
              <a:rPr lang="en-GB" sz="1400">
                <a:latin typeface="Verdana" pitchFamily="34" charset="0"/>
              </a:rPr>
              <a:t>159 in top 500</a:t>
            </a:r>
            <a:r>
              <a:rPr lang="en-GB" sz="1400" b="0">
                <a:latin typeface="Verdana" pitchFamily="34" charset="0"/>
              </a:rPr>
              <a:t> in 2008)</a:t>
            </a:r>
            <a:endParaRPr lang="en-US" sz="1400" b="0">
              <a:latin typeface="Verdana" pitchFamily="34" charset="0"/>
            </a:endParaRPr>
          </a:p>
        </p:txBody>
      </p:sp>
      <p:graphicFrame>
        <p:nvGraphicFramePr>
          <p:cNvPr id="2567186" name="Object 18"/>
          <p:cNvGraphicFramePr>
            <a:graphicFrameLocks noChangeAspect="1"/>
          </p:cNvGraphicFramePr>
          <p:nvPr/>
        </p:nvGraphicFramePr>
        <p:xfrm>
          <a:off x="231775" y="1858963"/>
          <a:ext cx="5886450" cy="3876675"/>
        </p:xfrm>
        <a:graphic>
          <a:graphicData uri="http://schemas.openxmlformats.org/presentationml/2006/ole">
            <p:oleObj spid="_x0000_s2567186" name="Chart" r:id="rId3" imgW="5886450" imgH="3876675" progId="Excel.Chart.8">
              <p:embed/>
            </p:oleObj>
          </a:graphicData>
        </a:graphic>
      </p:graphicFrame>
      <p:sp>
        <p:nvSpPr>
          <p:cNvPr id="2567188" name="Freeform 20"/>
          <p:cNvSpPr>
            <a:spLocks noChangeAspect="1"/>
          </p:cNvSpPr>
          <p:nvPr/>
        </p:nvSpPr>
        <p:spPr bwMode="auto">
          <a:xfrm>
            <a:off x="939800" y="3365500"/>
            <a:ext cx="3860800" cy="892175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2424" y="0"/>
              </a:cxn>
            </a:cxnLst>
            <a:rect l="0" t="0" r="r" b="b"/>
            <a:pathLst>
              <a:path w="2424" h="560">
                <a:moveTo>
                  <a:pt x="0" y="560"/>
                </a:moveTo>
                <a:lnTo>
                  <a:pt x="2424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18000" tIns="46800" rIns="18000" bIns="46800" anchor="ctr">
            <a:spAutoFit/>
          </a:bodyPr>
          <a:lstStyle/>
          <a:p>
            <a:endParaRPr lang="en-GB"/>
          </a:p>
        </p:txBody>
      </p:sp>
      <p:sp>
        <p:nvSpPr>
          <p:cNvPr id="2567192" name="AutoShape 24"/>
          <p:cNvSpPr>
            <a:spLocks noChangeArrowheads="1"/>
          </p:cNvSpPr>
          <p:nvPr/>
        </p:nvSpPr>
        <p:spPr bwMode="auto">
          <a:xfrm>
            <a:off x="5473700" y="3962400"/>
            <a:ext cx="976313" cy="11461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endParaRPr lang="en-GB"/>
          </a:p>
        </p:txBody>
      </p:sp>
      <p:sp>
        <p:nvSpPr>
          <p:cNvPr id="2567193" name="Text Box 25"/>
          <p:cNvSpPr txBox="1">
            <a:spLocks noChangeArrowheads="1"/>
          </p:cNvSpPr>
          <p:nvPr/>
        </p:nvSpPr>
        <p:spPr bwMode="auto">
          <a:xfrm>
            <a:off x="249238" y="6307138"/>
            <a:ext cx="8582025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 algn="ctr">
              <a:buFontTx/>
              <a:buNone/>
            </a:pPr>
            <a:r>
              <a:rPr lang="en-GB" b="0"/>
              <a:t>Source: Shanghai Jiaotong University, </a:t>
            </a:r>
            <a:r>
              <a:rPr lang="en-GB" b="0" i="1"/>
              <a:t>Academic Rankings of World Universities</a:t>
            </a:r>
            <a:r>
              <a:rPr lang="en-GB" b="0"/>
              <a:t>,</a:t>
            </a:r>
            <a:r>
              <a:rPr lang="en-GB"/>
              <a:t> </a:t>
            </a:r>
            <a:r>
              <a:rPr lang="en-GB" b="0"/>
              <a:t>2004-2008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AFB9A-279A-4276-B865-AF19D816CF9D}" type="slidenum">
              <a:rPr lang="en-GB"/>
              <a:pPr/>
              <a:t>8</a:t>
            </a:fld>
            <a:endParaRPr lang="en-GB"/>
          </a:p>
        </p:txBody>
      </p:sp>
      <p:pic>
        <p:nvPicPr>
          <p:cNvPr id="2441218" name="Picture 2" descr="2004wor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457200"/>
            <a:ext cx="9156700" cy="6858000"/>
          </a:xfrm>
          <a:prstGeom prst="rect">
            <a:avLst/>
          </a:prstGeom>
          <a:noFill/>
        </p:spPr>
      </p:pic>
      <p:sp>
        <p:nvSpPr>
          <p:cNvPr id="2441223" name="AutoShape 7"/>
          <p:cNvSpPr>
            <a:spLocks noChangeArrowheads="1"/>
          </p:cNvSpPr>
          <p:nvPr/>
        </p:nvSpPr>
        <p:spPr bwMode="auto">
          <a:xfrm>
            <a:off x="177800" y="914400"/>
            <a:ext cx="2890838" cy="17033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46800" rIns="18000" bIns="46800" anchor="ctr"/>
          <a:lstStyle/>
          <a:p>
            <a:pPr algn="ctr">
              <a:buFontTx/>
              <a:buNone/>
            </a:pPr>
            <a:r>
              <a:rPr lang="en-US" sz="1200">
                <a:latin typeface="Verdana" pitchFamily="34" charset="0"/>
              </a:rPr>
              <a:t>United States</a:t>
            </a:r>
          </a:p>
          <a:p>
            <a:r>
              <a:rPr lang="en-GB"/>
              <a:t>Stimulus package</a:t>
            </a:r>
            <a:r>
              <a:rPr lang="en-GB" b="0"/>
              <a:t> includes an additional </a:t>
            </a:r>
            <a:r>
              <a:rPr lang="en-GB"/>
              <a:t>$20 billion for scientific research. </a:t>
            </a:r>
          </a:p>
          <a:p>
            <a:r>
              <a:rPr lang="en-GB" b="0"/>
              <a:t>The </a:t>
            </a:r>
            <a:r>
              <a:rPr lang="en-GB"/>
              <a:t>top 20 universities</a:t>
            </a:r>
            <a:r>
              <a:rPr lang="en-GB" b="0"/>
              <a:t> received over </a:t>
            </a:r>
            <a:r>
              <a:rPr lang="en-GB"/>
              <a:t>$8 billion in charitable donations</a:t>
            </a:r>
            <a:r>
              <a:rPr lang="en-GB" b="0"/>
              <a:t> in 2008, and endowments still vastly exceed those in the UK.</a:t>
            </a:r>
            <a:endParaRPr lang="en-US" b="0"/>
          </a:p>
        </p:txBody>
      </p:sp>
      <p:sp>
        <p:nvSpPr>
          <p:cNvPr id="2441225" name="AutoShape 9"/>
          <p:cNvSpPr>
            <a:spLocks noChangeArrowheads="1"/>
          </p:cNvSpPr>
          <p:nvPr/>
        </p:nvSpPr>
        <p:spPr bwMode="auto">
          <a:xfrm>
            <a:off x="5607050" y="5753100"/>
            <a:ext cx="3365500" cy="1406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/>
              <a:t>Australia</a:t>
            </a:r>
          </a:p>
          <a:p>
            <a:pPr marL="88900" indent="-88900"/>
            <a:r>
              <a:rPr lang="en-GB" b="0"/>
              <a:t>New measures proposed to increase market share of </a:t>
            </a:r>
            <a:r>
              <a:rPr lang="en-GB"/>
              <a:t>international postgraduate research students</a:t>
            </a:r>
            <a:endParaRPr lang="en-US"/>
          </a:p>
          <a:p>
            <a:pPr marL="88900" indent="-88900"/>
            <a:r>
              <a:rPr lang="en-US" b="0"/>
              <a:t>In 2007, Government announced a </a:t>
            </a:r>
            <a:r>
              <a:rPr lang="en-US"/>
              <a:t>£2.5 billion one-time payment to</a:t>
            </a:r>
            <a:r>
              <a:rPr lang="en-US" b="0"/>
              <a:t> HEIs</a:t>
            </a:r>
          </a:p>
        </p:txBody>
      </p:sp>
      <p:sp>
        <p:nvSpPr>
          <p:cNvPr id="2441227" name="AutoShape 11"/>
          <p:cNvSpPr>
            <a:spLocks noChangeArrowheads="1"/>
          </p:cNvSpPr>
          <p:nvPr/>
        </p:nvSpPr>
        <p:spPr bwMode="auto">
          <a:xfrm>
            <a:off x="5772150" y="3851275"/>
            <a:ext cx="3219450" cy="15938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/>
              <a:t>India</a:t>
            </a:r>
            <a:endParaRPr lang="en-US"/>
          </a:p>
          <a:p>
            <a:pPr marL="88900" indent="-88900"/>
            <a:r>
              <a:rPr lang="en-US" b="0"/>
              <a:t>In 2007, the government made </a:t>
            </a:r>
            <a:r>
              <a:rPr lang="en-US"/>
              <a:t>£7 billion investment over 5 yrs for HE</a:t>
            </a:r>
            <a:r>
              <a:rPr lang="en-US" b="0"/>
              <a:t>. PM plans to create 40 new Institutes of Technology and Management.</a:t>
            </a:r>
          </a:p>
          <a:p>
            <a:pPr marL="88900" indent="-88900"/>
            <a:r>
              <a:rPr lang="en-US" b="0"/>
              <a:t>By 2015, India will be </a:t>
            </a:r>
            <a:r>
              <a:rPr lang="en-US"/>
              <a:t>producing 1.4 million graduate engineers a year</a:t>
            </a:r>
            <a:r>
              <a:rPr lang="en-US" b="0"/>
              <a:t>.</a:t>
            </a:r>
          </a:p>
        </p:txBody>
      </p:sp>
      <p:sp>
        <p:nvSpPr>
          <p:cNvPr id="2441233" name="Rectangle 17"/>
          <p:cNvSpPr>
            <a:spLocks noChangeArrowheads="1"/>
          </p:cNvSpPr>
          <p:nvPr/>
        </p:nvSpPr>
        <p:spPr bwMode="auto">
          <a:xfrm>
            <a:off x="-12700" y="0"/>
            <a:ext cx="9156700" cy="812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18000" tIns="46800" rIns="18000" bIns="46800" anchor="ctr"/>
          <a:lstStyle/>
          <a:p>
            <a:endParaRPr lang="en-GB"/>
          </a:p>
        </p:txBody>
      </p:sp>
      <p:sp>
        <p:nvSpPr>
          <p:cNvPr id="2441234" name="Rectangle 18"/>
          <p:cNvSpPr>
            <a:spLocks noChangeArrowheads="1"/>
          </p:cNvSpPr>
          <p:nvPr/>
        </p:nvSpPr>
        <p:spPr bwMode="auto">
          <a:xfrm>
            <a:off x="0" y="812800"/>
            <a:ext cx="9144000" cy="42863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46800" rIns="18000" bIns="46800" anchor="ctr"/>
          <a:lstStyle/>
          <a:p>
            <a:endParaRPr lang="en-GB"/>
          </a:p>
        </p:txBody>
      </p:sp>
      <p:sp>
        <p:nvSpPr>
          <p:cNvPr id="2441235" name="Text Box 19"/>
          <p:cNvSpPr txBox="1">
            <a:spLocks noChangeArrowheads="1"/>
          </p:cNvSpPr>
          <p:nvPr/>
        </p:nvSpPr>
        <p:spPr bwMode="auto">
          <a:xfrm>
            <a:off x="101600" y="196850"/>
            <a:ext cx="4664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>
              <a:buFontTx/>
              <a:buNone/>
            </a:pPr>
            <a:r>
              <a:rPr lang="en-GB" sz="2000" b="0">
                <a:latin typeface="Verdana" pitchFamily="34" charset="0"/>
              </a:rPr>
              <a:t>The international picture</a:t>
            </a:r>
            <a:endParaRPr lang="en-US" sz="2000" b="0">
              <a:latin typeface="Verdana" pitchFamily="34" charset="0"/>
            </a:endParaRPr>
          </a:p>
        </p:txBody>
      </p:sp>
      <p:pic>
        <p:nvPicPr>
          <p:cNvPr id="2441238" name="Picture 2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3900" y="38100"/>
            <a:ext cx="749300" cy="7493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441241" name="AutoShape 25"/>
          <p:cNvSpPr>
            <a:spLocks noChangeArrowheads="1"/>
          </p:cNvSpPr>
          <p:nvPr/>
        </p:nvSpPr>
        <p:spPr bwMode="auto">
          <a:xfrm>
            <a:off x="5197475" y="588963"/>
            <a:ext cx="2909888" cy="1600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/>
              <a:t>China</a:t>
            </a:r>
            <a:endParaRPr lang="en-US"/>
          </a:p>
          <a:p>
            <a:pPr marL="88900" indent="-88900"/>
            <a:r>
              <a:rPr lang="en-US" b="0"/>
              <a:t>Soon to have the </a:t>
            </a:r>
            <a:r>
              <a:rPr lang="en-US"/>
              <a:t>largest annual output of graduates in the world</a:t>
            </a:r>
            <a:r>
              <a:rPr lang="en-US" b="0"/>
              <a:t> and the </a:t>
            </a:r>
            <a:r>
              <a:rPr lang="en-US"/>
              <a:t>majority of PhDs</a:t>
            </a:r>
            <a:r>
              <a:rPr lang="en-US" b="0"/>
              <a:t> in S&amp;T</a:t>
            </a:r>
          </a:p>
          <a:p>
            <a:pPr marL="88900" indent="-88900"/>
            <a:r>
              <a:rPr lang="en-GB"/>
              <a:t>11 leading institutions</a:t>
            </a:r>
            <a:r>
              <a:rPr lang="en-GB" b="0"/>
              <a:t> receive more than </a:t>
            </a:r>
            <a:r>
              <a:rPr lang="en-GB"/>
              <a:t>US$120 million per year </a:t>
            </a:r>
            <a:r>
              <a:rPr lang="en-GB" b="0"/>
              <a:t>from Government.  </a:t>
            </a:r>
            <a:endParaRPr lang="en-US" b="0"/>
          </a:p>
        </p:txBody>
      </p:sp>
      <p:sp>
        <p:nvSpPr>
          <p:cNvPr id="2441242" name="Text Box 26"/>
          <p:cNvSpPr txBox="1">
            <a:spLocks noChangeArrowheads="1"/>
          </p:cNvSpPr>
          <p:nvPr/>
        </p:nvSpPr>
        <p:spPr bwMode="auto">
          <a:xfrm>
            <a:off x="4076700" y="7369175"/>
            <a:ext cx="3276600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 algn="ctr">
              <a:buFontTx/>
              <a:buNone/>
            </a:pPr>
            <a:r>
              <a:rPr lang="en-US" b="0"/>
              <a:t/>
            </a:r>
            <a:br>
              <a:rPr lang="en-US" b="0"/>
            </a:br>
            <a:endParaRPr lang="en-US" b="0"/>
          </a:p>
        </p:txBody>
      </p:sp>
      <p:sp>
        <p:nvSpPr>
          <p:cNvPr id="2441249" name="AutoShape 33"/>
          <p:cNvSpPr>
            <a:spLocks noChangeArrowheads="1"/>
          </p:cNvSpPr>
          <p:nvPr/>
        </p:nvSpPr>
        <p:spPr bwMode="auto">
          <a:xfrm>
            <a:off x="2559050" y="3822700"/>
            <a:ext cx="3001963" cy="12207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>
                <a:latin typeface="Verdana" pitchFamily="34" charset="0"/>
              </a:rPr>
              <a:t>Middle East</a:t>
            </a:r>
          </a:p>
          <a:p>
            <a:pPr marL="88900" indent="-88900"/>
            <a:r>
              <a:rPr lang="en-GB" b="0"/>
              <a:t>The new KAUST in Saudi Arabia is the </a:t>
            </a:r>
            <a:r>
              <a:rPr lang="en-GB"/>
              <a:t>richest university in the world</a:t>
            </a:r>
            <a:r>
              <a:rPr lang="en-GB" b="0"/>
              <a:t> outside US.</a:t>
            </a:r>
          </a:p>
          <a:p>
            <a:pPr marL="88900" indent="-88900"/>
            <a:r>
              <a:rPr lang="en-GB"/>
              <a:t>£millions</a:t>
            </a:r>
            <a:r>
              <a:rPr lang="en-GB" b="0"/>
              <a:t> are being invested to develop HE in </a:t>
            </a:r>
            <a:r>
              <a:rPr lang="en-GB"/>
              <a:t>Qatar, Abu Dhabi, Dubai</a:t>
            </a:r>
            <a:endParaRPr lang="en-GB" b="0"/>
          </a:p>
        </p:txBody>
      </p:sp>
      <p:sp>
        <p:nvSpPr>
          <p:cNvPr id="2441250" name="AutoShape 34"/>
          <p:cNvSpPr>
            <a:spLocks noChangeArrowheads="1"/>
          </p:cNvSpPr>
          <p:nvPr/>
        </p:nvSpPr>
        <p:spPr bwMode="auto">
          <a:xfrm>
            <a:off x="1162050" y="5746750"/>
            <a:ext cx="2347913" cy="9413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>
                <a:latin typeface="Verdana" pitchFamily="34" charset="0"/>
              </a:rPr>
              <a:t>Brazil</a:t>
            </a:r>
          </a:p>
          <a:p>
            <a:pPr marL="88900" indent="-88900"/>
            <a:r>
              <a:rPr lang="en-GB"/>
              <a:t>10,000 PhDs and 30,000 Masters</a:t>
            </a:r>
            <a:r>
              <a:rPr lang="en-GB" b="0"/>
              <a:t> students will graduate in 2009 – 10 fold increase in 20 yrs.  </a:t>
            </a:r>
          </a:p>
        </p:txBody>
      </p:sp>
      <p:sp>
        <p:nvSpPr>
          <p:cNvPr id="2441251" name="AutoShape 35"/>
          <p:cNvSpPr>
            <a:spLocks noChangeArrowheads="1"/>
          </p:cNvSpPr>
          <p:nvPr/>
        </p:nvSpPr>
        <p:spPr bwMode="auto">
          <a:xfrm>
            <a:off x="7392988" y="2408238"/>
            <a:ext cx="1747837" cy="1314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/>
              <a:t>Korea</a:t>
            </a:r>
          </a:p>
          <a:p>
            <a:pPr marL="88900" indent="-88900"/>
            <a:r>
              <a:rPr lang="en-GB"/>
              <a:t>World Class University Project</a:t>
            </a:r>
            <a:r>
              <a:rPr lang="en-GB" b="0"/>
              <a:t> is providing additional funding for research in universities.</a:t>
            </a:r>
            <a:endParaRPr lang="en-US" b="0"/>
          </a:p>
        </p:txBody>
      </p:sp>
      <p:sp>
        <p:nvSpPr>
          <p:cNvPr id="2441252" name="AutoShape 36"/>
          <p:cNvSpPr>
            <a:spLocks noChangeArrowheads="1"/>
          </p:cNvSpPr>
          <p:nvPr/>
        </p:nvSpPr>
        <p:spPr bwMode="auto">
          <a:xfrm>
            <a:off x="3116263" y="1539875"/>
            <a:ext cx="1819275" cy="1314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/>
              <a:t>France</a:t>
            </a:r>
          </a:p>
          <a:p>
            <a:pPr marL="88900" indent="-88900"/>
            <a:r>
              <a:rPr lang="en-GB" b="0"/>
              <a:t>HE reforms will </a:t>
            </a:r>
            <a:r>
              <a:rPr lang="en-GB"/>
              <a:t>increase operating budgets</a:t>
            </a:r>
            <a:r>
              <a:rPr lang="en-GB" b="0"/>
              <a:t> by </a:t>
            </a:r>
            <a:r>
              <a:rPr lang="en-GB"/>
              <a:t>50%</a:t>
            </a:r>
            <a:r>
              <a:rPr lang="en-GB" b="0"/>
              <a:t> over 5 years and improve university research performance.</a:t>
            </a:r>
            <a:endParaRPr lang="en-US" b="0"/>
          </a:p>
        </p:txBody>
      </p:sp>
      <p:sp>
        <p:nvSpPr>
          <p:cNvPr id="2441253" name="AutoShape 37"/>
          <p:cNvSpPr>
            <a:spLocks noChangeArrowheads="1"/>
          </p:cNvSpPr>
          <p:nvPr/>
        </p:nvSpPr>
        <p:spPr bwMode="auto">
          <a:xfrm>
            <a:off x="5049838" y="2314575"/>
            <a:ext cx="1709737" cy="1314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/>
              <a:t>Germany</a:t>
            </a:r>
          </a:p>
          <a:p>
            <a:pPr marL="88900" indent="-88900"/>
            <a:r>
              <a:rPr lang="en-GB" b="0"/>
              <a:t>The </a:t>
            </a:r>
            <a:r>
              <a:rPr lang="en-GB"/>
              <a:t>Excellence Initiative</a:t>
            </a:r>
            <a:r>
              <a:rPr lang="en-GB" b="0"/>
              <a:t> is increasing research funding for selected ‘elite’ universities.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E33B-5A88-4A81-BC91-36A8B3D01E92}" type="slidenum">
              <a:rPr lang="en-GB"/>
              <a:pPr/>
              <a:t>9</a:t>
            </a:fld>
            <a:endParaRPr lang="en-GB"/>
          </a:p>
        </p:txBody>
      </p:sp>
      <p:sp>
        <p:nvSpPr>
          <p:cNvPr id="257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65100"/>
            <a:ext cx="7481888" cy="520700"/>
          </a:xfrm>
        </p:spPr>
        <p:txBody>
          <a:bodyPr/>
          <a:lstStyle/>
          <a:p>
            <a:r>
              <a:rPr lang="en-GB" sz="1800"/>
              <a:t>World-class universities - implications for Scotland and the UK</a:t>
            </a:r>
            <a:endParaRPr lang="en-US" sz="1800"/>
          </a:p>
        </p:txBody>
      </p:sp>
      <p:pic>
        <p:nvPicPr>
          <p:cNvPr id="257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9575" y="1993900"/>
            <a:ext cx="5589588" cy="423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571269" name="Text Box 5"/>
          <p:cNvSpPr txBox="1">
            <a:spLocks noChangeArrowheads="1"/>
          </p:cNvSpPr>
          <p:nvPr/>
        </p:nvSpPr>
        <p:spPr bwMode="auto">
          <a:xfrm>
            <a:off x="287338" y="1138238"/>
            <a:ext cx="2282825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/>
            <a:endParaRPr lang="en-US"/>
          </a:p>
        </p:txBody>
      </p:sp>
      <p:sp>
        <p:nvSpPr>
          <p:cNvPr id="2571270" name="AutoShape 6"/>
          <p:cNvSpPr>
            <a:spLocks noChangeArrowheads="1"/>
          </p:cNvSpPr>
          <p:nvPr/>
        </p:nvSpPr>
        <p:spPr bwMode="auto">
          <a:xfrm>
            <a:off x="319088" y="944563"/>
            <a:ext cx="8351837" cy="5730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18000" tIns="46800" rIns="18000" bIns="46800" anchor="ctr">
            <a:spAutoFit/>
          </a:bodyPr>
          <a:lstStyle/>
          <a:p>
            <a:pPr marL="88900" indent="-88900" algn="ctr">
              <a:buFontTx/>
              <a:buNone/>
            </a:pPr>
            <a:r>
              <a:rPr lang="en-GB" sz="1400" b="0">
                <a:latin typeface="Verdana" pitchFamily="34" charset="0"/>
              </a:rPr>
              <a:t>In the current era of </a:t>
            </a:r>
            <a:r>
              <a:rPr lang="en-GB" sz="1400">
                <a:latin typeface="Verdana" pitchFamily="34" charset="0"/>
              </a:rPr>
              <a:t>knowledge-intensive growth</a:t>
            </a:r>
            <a:r>
              <a:rPr lang="en-GB" sz="1400" b="0">
                <a:latin typeface="Verdana" pitchFamily="34" charset="0"/>
              </a:rPr>
              <a:t>, good average higher education is not enough…  It is </a:t>
            </a:r>
            <a:r>
              <a:rPr lang="en-GB" sz="1400">
                <a:latin typeface="Verdana" pitchFamily="34" charset="0"/>
              </a:rPr>
              <a:t>crucial</a:t>
            </a:r>
            <a:r>
              <a:rPr lang="en-GB" sz="1400" b="0">
                <a:latin typeface="Verdana" pitchFamily="34" charset="0"/>
              </a:rPr>
              <a:t> to also foster some</a:t>
            </a:r>
            <a:r>
              <a:rPr lang="en-GB" sz="1400">
                <a:latin typeface="Verdana" pitchFamily="34" charset="0"/>
              </a:rPr>
              <a:t> ‘world-class’ universities</a:t>
            </a:r>
            <a:r>
              <a:rPr lang="en-GB" sz="1400" b="0">
                <a:latin typeface="Verdana" pitchFamily="34" charset="0"/>
              </a:rPr>
              <a:t>.</a:t>
            </a:r>
            <a:r>
              <a:rPr lang="en-GB" sz="1400" b="0" baseline="30000">
                <a:latin typeface="Verdana" pitchFamily="34" charset="0"/>
              </a:rPr>
              <a:t>1</a:t>
            </a:r>
            <a:r>
              <a:rPr lang="en-GB" sz="1400" b="0">
                <a:latin typeface="Verdana" pitchFamily="34" charset="0"/>
              </a:rPr>
              <a:t>  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2571271" name="Text Box 7"/>
          <p:cNvSpPr txBox="1">
            <a:spLocks noChangeArrowheads="1"/>
          </p:cNvSpPr>
          <p:nvPr/>
        </p:nvSpPr>
        <p:spPr bwMode="auto">
          <a:xfrm>
            <a:off x="1265238" y="1722438"/>
            <a:ext cx="67627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>
              <a:buFontTx/>
              <a:buNone/>
            </a:pPr>
            <a:r>
              <a:rPr lang="en-GB" sz="1200">
                <a:latin typeface="Verdana" pitchFamily="34" charset="0"/>
              </a:rPr>
              <a:t>Characteristics of a world-class university (WCU): Alignment of key factors</a:t>
            </a:r>
            <a:r>
              <a:rPr lang="en-GB" sz="1200" baseline="30000">
                <a:latin typeface="Verdana" pitchFamily="34" charset="0"/>
              </a:rPr>
              <a:t>2</a:t>
            </a:r>
            <a:endParaRPr lang="en-US" sz="1200" baseline="30000">
              <a:latin typeface="Verdana" pitchFamily="34" charset="0"/>
            </a:endParaRPr>
          </a:p>
        </p:txBody>
      </p:sp>
      <p:sp>
        <p:nvSpPr>
          <p:cNvPr id="2571272" name="Text Box 8"/>
          <p:cNvSpPr txBox="1">
            <a:spLocks noChangeArrowheads="1"/>
          </p:cNvSpPr>
          <p:nvPr/>
        </p:nvSpPr>
        <p:spPr bwMode="auto">
          <a:xfrm>
            <a:off x="896938" y="6446838"/>
            <a:ext cx="7299325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/>
            <a:endParaRPr lang="en-US"/>
          </a:p>
        </p:txBody>
      </p:sp>
      <p:sp>
        <p:nvSpPr>
          <p:cNvPr id="2571273" name="Text Box 9"/>
          <p:cNvSpPr txBox="1">
            <a:spLocks noChangeArrowheads="1"/>
          </p:cNvSpPr>
          <p:nvPr/>
        </p:nvSpPr>
        <p:spPr bwMode="auto">
          <a:xfrm>
            <a:off x="312738" y="6327775"/>
            <a:ext cx="8226425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000" tIns="46800" rIns="18000" bIns="46800">
            <a:spAutoFit/>
          </a:bodyPr>
          <a:lstStyle/>
          <a:p>
            <a:pPr marL="88900" indent="-88900">
              <a:buFontTx/>
              <a:buNone/>
            </a:pPr>
            <a:r>
              <a:rPr lang="en-GB" b="0"/>
              <a:t>1. Aghion, Dewatripont, Hoxby et al </a:t>
            </a:r>
            <a:r>
              <a:rPr lang="en-GB" b="0" i="1"/>
              <a:t>Higher Aspirations: an agenda for reforming European universities</a:t>
            </a:r>
            <a:r>
              <a:rPr lang="en-GB" b="0"/>
              <a:t> (2008); 2. </a:t>
            </a:r>
            <a:r>
              <a:rPr lang="en-US" b="0"/>
              <a:t>Jamil Salmi </a:t>
            </a:r>
            <a:r>
              <a:rPr lang="en-US" b="0" i="1"/>
              <a:t>The Challenge of Establishing World-Class Universities</a:t>
            </a:r>
            <a:r>
              <a:rPr lang="en-US" b="0"/>
              <a:t>, The World Bank (2009)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 powerpoint">
  <a:themeElements>
    <a:clrScheme name="Sample powerpoint 1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FF9933"/>
      </a:accent2>
      <a:accent3>
        <a:srgbClr val="FFFFFF"/>
      </a:accent3>
      <a:accent4>
        <a:srgbClr val="000000"/>
      </a:accent4>
      <a:accent5>
        <a:srgbClr val="FFE2AA"/>
      </a:accent5>
      <a:accent6>
        <a:srgbClr val="E78A2D"/>
      </a:accent6>
      <a:hlink>
        <a:srgbClr val="FF6600"/>
      </a:hlink>
      <a:folHlink>
        <a:srgbClr val="B2B2B2"/>
      </a:folHlink>
    </a:clrScheme>
    <a:fontScheme name="Sample powerpo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46800" rIns="18000" bIns="46800" numCol="1" anchor="ctr" anchorCtr="0" compatLnSpc="1">
        <a:prstTxWarp prst="textNoShape">
          <a:avLst/>
        </a:prstTxWarp>
        <a:spAutoFit/>
      </a:bodyPr>
      <a:lstStyle>
        <a:defPPr marL="88900" marR="0" indent="-889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3399"/>
          </a:buClr>
          <a:buSzTx/>
          <a:buFontTx/>
          <a:buChar char="•"/>
          <a:tabLst/>
          <a:defRPr kumimoji="0" lang="en-GB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46800" rIns="18000" bIns="46800" numCol="1" anchor="ctr" anchorCtr="0" compatLnSpc="1">
        <a:prstTxWarp prst="textNoShape">
          <a:avLst/>
        </a:prstTxWarp>
        <a:spAutoFit/>
      </a:bodyPr>
      <a:lstStyle>
        <a:defPPr marL="88900" marR="0" indent="-889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3399"/>
          </a:buClr>
          <a:buSzTx/>
          <a:buFontTx/>
          <a:buChar char="•"/>
          <a:tabLst/>
          <a:defRPr kumimoji="0" lang="en-GB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powerpoint 1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FF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46800" rIns="18000" bIns="46800" numCol="1" anchor="ctr" anchorCtr="0" compatLnSpc="1">
        <a:prstTxWarp prst="textNoShape">
          <a:avLst/>
        </a:prstTxWarp>
        <a:spAutoFit/>
      </a:bodyPr>
      <a:lstStyle>
        <a:defPPr marL="88900" marR="0" indent="-889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3399"/>
          </a:buClr>
          <a:buSzTx/>
          <a:buFontTx/>
          <a:buChar char="•"/>
          <a:tabLst/>
          <a:defRPr kumimoji="0" lang="en-GB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46800" rIns="18000" bIns="46800" numCol="1" anchor="ctr" anchorCtr="0" compatLnSpc="1">
        <a:prstTxWarp prst="textNoShape">
          <a:avLst/>
        </a:prstTxWarp>
        <a:spAutoFit/>
      </a:bodyPr>
      <a:lstStyle>
        <a:defPPr marL="88900" marR="0" indent="-889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3399"/>
          </a:buClr>
          <a:buSzTx/>
          <a:buFontTx/>
          <a:buChar char="•"/>
          <a:tabLst/>
          <a:defRPr kumimoji="0" lang="en-GB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16867</TotalTime>
  <Words>1571</Words>
  <Application>Microsoft PowerPoint</Application>
  <PresentationFormat>On-screen Show (4:3)</PresentationFormat>
  <Paragraphs>124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 New Roman</vt:lpstr>
      <vt:lpstr>Verdana</vt:lpstr>
      <vt:lpstr>Arial</vt:lpstr>
      <vt:lpstr>宋体</vt:lpstr>
      <vt:lpstr>Sample powerpoint</vt:lpstr>
      <vt:lpstr>Custom Design</vt:lpstr>
      <vt:lpstr>Microsoft PowerPoint Presentation</vt:lpstr>
      <vt:lpstr>Microsoft Office Excel Chart</vt:lpstr>
      <vt:lpstr> World-class institutions: the national and international picture</vt:lpstr>
      <vt:lpstr>The Russell Group of Universities</vt:lpstr>
      <vt:lpstr>Characteristics of world-class universities </vt:lpstr>
      <vt:lpstr>Benefits of world-class universities</vt:lpstr>
      <vt:lpstr>World-class universities – Scotland’s advantage</vt:lpstr>
      <vt:lpstr>The international picture</vt:lpstr>
      <vt:lpstr>The international picture</vt:lpstr>
      <vt:lpstr>Slide 8</vt:lpstr>
      <vt:lpstr>World-class universities - implications for Scotland and the UK</vt:lpstr>
      <vt:lpstr>World-class universities – implications for Scotland and the UK</vt:lpstr>
    </vt:vector>
  </TitlesOfParts>
  <Company>Cabinet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Template</dc:creator>
  <cp:lastModifiedBy>Donald Macleod</cp:lastModifiedBy>
  <cp:revision>578</cp:revision>
  <cp:lastPrinted>2003-07-16T16:08:24Z</cp:lastPrinted>
  <dcterms:created xsi:type="dcterms:W3CDTF">2005-11-23T15:12:53Z</dcterms:created>
  <dcterms:modified xsi:type="dcterms:W3CDTF">2009-12-22T10:14:20Z</dcterms:modified>
</cp:coreProperties>
</file>